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112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F7D589F-23B7-46C3-BF5F-36680A75D5B9}" type="datetimeFigureOut">
              <a:rPr lang="ar-JO" smtClean="0"/>
              <a:t>11/10/1440</a:t>
            </a:fld>
            <a:endParaRPr lang="ar-JO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0C6F081-65E2-43B2-BF9A-5BCAD27AA666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29523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JO"/>
              <a:t>  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6F081-65E2-43B2-BF9A-5BCAD27AA666}" type="slidenum">
              <a:rPr lang="ar-JO" smtClean="0"/>
              <a:t>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01622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‹#›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689677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‹#›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125406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/>
              <a:t>انقر لتحرير نمط العنوان الرئيسي</a:t>
            </a:r>
            <a:endParaRPr lang="ar-JO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644008" y="155679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7544" y="155679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dirty="0"/>
              <a:t>انقر لتحرير أنماط النص الرئيسي</a:t>
            </a:r>
          </a:p>
          <a:p>
            <a:pPr lvl="1"/>
            <a:r>
              <a:rPr lang="ar-SA" dirty="0"/>
              <a:t>المستوى الثاني</a:t>
            </a:r>
          </a:p>
          <a:p>
            <a:pPr lvl="2"/>
            <a:r>
              <a:rPr lang="ar-SA" dirty="0"/>
              <a:t>المستوى الثالث</a:t>
            </a:r>
          </a:p>
          <a:p>
            <a:pPr lvl="3"/>
            <a:r>
              <a:rPr lang="ar-SA" dirty="0"/>
              <a:t>المستوى الرابع</a:t>
            </a:r>
          </a:p>
          <a:p>
            <a:pPr lvl="4"/>
            <a:r>
              <a:rPr lang="ar-SA" dirty="0"/>
              <a:t>المستوى الخامس</a:t>
            </a:r>
            <a:endParaRPr lang="ar-JO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‹#›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20455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خطيط مخص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‹#›</a:t>
            </a:fld>
            <a:endParaRPr lang="ar-JO">
              <a:solidFill>
                <a:prstClr val="white"/>
              </a:solidFill>
            </a:endParaRPr>
          </a:p>
        </p:txBody>
      </p:sp>
      <p:sp>
        <p:nvSpPr>
          <p:cNvPr id="7" name="عنصر نائب للنص 6"/>
          <p:cNvSpPr>
            <a:spLocks noGrp="1"/>
          </p:cNvSpPr>
          <p:nvPr>
            <p:ph type="body" sz="quarter" idx="13"/>
          </p:nvPr>
        </p:nvSpPr>
        <p:spPr>
          <a:xfrm>
            <a:off x="4932363" y="2205038"/>
            <a:ext cx="3744093" cy="3095625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9" name="عنصر نائب للقصاصة الفنية 8"/>
          <p:cNvSpPr>
            <a:spLocks noGrp="1"/>
          </p:cNvSpPr>
          <p:nvPr>
            <p:ph type="clipArt" sz="quarter" idx="14"/>
          </p:nvPr>
        </p:nvSpPr>
        <p:spPr>
          <a:xfrm>
            <a:off x="395288" y="2205038"/>
            <a:ext cx="3816350" cy="3168650"/>
          </a:xfrm>
        </p:spPr>
        <p:txBody>
          <a:bodyPr/>
          <a:lstStyle/>
          <a:p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512278267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‹#›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911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ransition>
    <p:dissolve/>
  </p:transition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192088" y="2204864"/>
            <a:ext cx="7772400" cy="1470025"/>
          </a:xfrm>
          <a:ln>
            <a:noFill/>
          </a:ln>
        </p:spPr>
        <p:txBody>
          <a:bodyPr/>
          <a:lstStyle/>
          <a:p>
            <a:r>
              <a:rPr lang="ar-JO" dirty="0"/>
              <a:t>أجيال الحاسوب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1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08745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87313" defTabSz="714375">
              <a:lnSpc>
                <a:spcPct val="90000"/>
              </a:lnSpc>
              <a:spcBef>
                <a:spcPct val="20000"/>
              </a:spcBef>
            </a:pPr>
            <a:r>
              <a:rPr lang="ar-KW" sz="4000" b="1" dirty="0">
                <a:solidFill>
                  <a:schemeClr val="bg1"/>
                </a:solidFill>
              </a:rPr>
              <a:t> </a:t>
            </a:r>
            <a:r>
              <a:rPr lang="ar-SA" b="1" dirty="0">
                <a:solidFill>
                  <a:schemeClr val="bg1"/>
                </a:solidFill>
              </a:rPr>
              <a:t>الجيل الأول</a:t>
            </a:r>
            <a:r>
              <a:rPr lang="ar-JO" b="1" dirty="0">
                <a:solidFill>
                  <a:schemeClr val="bg1"/>
                </a:solidFill>
              </a:rPr>
              <a:t> (مارك 1):</a:t>
            </a:r>
            <a:r>
              <a:rPr lang="ar-SA" b="1" dirty="0">
                <a:solidFill>
                  <a:schemeClr val="bg1"/>
                </a:solidFill>
              </a:rPr>
              <a:t> 19</a:t>
            </a:r>
            <a:r>
              <a:rPr lang="ar-JO" b="1" dirty="0">
                <a:solidFill>
                  <a:schemeClr val="bg1"/>
                </a:solidFill>
              </a:rPr>
              <a:t>50</a:t>
            </a:r>
            <a:r>
              <a:rPr lang="ar-SA" b="1" dirty="0">
                <a:solidFill>
                  <a:schemeClr val="bg1"/>
                </a:solidFill>
              </a:rPr>
              <a:t> – 1958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1775" y="1628775"/>
            <a:ext cx="6121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justLow" defTabSz="714375">
              <a:lnSpc>
                <a:spcPct val="90000"/>
              </a:lnSpc>
              <a:spcBef>
                <a:spcPct val="20000"/>
              </a:spcBef>
            </a:pPr>
            <a:r>
              <a:rPr lang="ar-SA" sz="2800" b="1" dirty="0">
                <a:solidFill>
                  <a:prstClr val="white"/>
                </a:solidFill>
              </a:rPr>
              <a:t>اتصفت حاسبات هذا الجيل بالتالي</a:t>
            </a:r>
            <a:endParaRPr lang="en-US" sz="28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KW" sz="2800" b="1" dirty="0">
                <a:solidFill>
                  <a:prstClr val="white"/>
                </a:solidFill>
              </a:rPr>
              <a:t> </a:t>
            </a:r>
            <a:r>
              <a:rPr lang="ar-SA" sz="2800" b="1" dirty="0">
                <a:solidFill>
                  <a:prstClr val="white"/>
                </a:solidFill>
              </a:rPr>
              <a:t>استخدام تقنية الصمامات المفرغة</a:t>
            </a:r>
            <a:r>
              <a:rPr lang="en-US" sz="2800" b="1" dirty="0">
                <a:solidFill>
                  <a:prstClr val="white"/>
                </a:solidFill>
              </a:rPr>
              <a:t> </a:t>
            </a:r>
            <a:r>
              <a:rPr lang="en-US" sz="2400" b="1" dirty="0">
                <a:solidFill>
                  <a:prstClr val="white"/>
                </a:solidFill>
              </a:rPr>
              <a:t>Vacuum Tubes</a:t>
            </a:r>
            <a:endParaRPr lang="ar-KW" sz="28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b="1" dirty="0">
                <a:solidFill>
                  <a:prstClr val="white"/>
                </a:solidFill>
              </a:rPr>
              <a:t> </a:t>
            </a:r>
            <a:r>
              <a:rPr lang="ar-SA" sz="2800" b="1" dirty="0">
                <a:solidFill>
                  <a:prstClr val="white"/>
                </a:solidFill>
              </a:rPr>
              <a:t>استخدام الأسطوانات الممغنطة</a:t>
            </a:r>
            <a:r>
              <a:rPr lang="en-US" sz="2800" b="1" dirty="0">
                <a:solidFill>
                  <a:prstClr val="white"/>
                </a:solidFill>
              </a:rPr>
              <a:t> </a:t>
            </a:r>
            <a:r>
              <a:rPr lang="en-US" sz="2400" b="1" dirty="0">
                <a:solidFill>
                  <a:prstClr val="white"/>
                </a:solidFill>
              </a:rPr>
              <a:t>Magnetic Drum</a:t>
            </a:r>
            <a:r>
              <a:rPr lang="en-US" sz="2800" b="1" dirty="0">
                <a:solidFill>
                  <a:prstClr val="white"/>
                </a:solidFill>
              </a:rPr>
              <a:t>   </a:t>
            </a:r>
            <a:r>
              <a:rPr lang="ar-JO" sz="2800" b="1" dirty="0">
                <a:solidFill>
                  <a:prstClr val="white"/>
                </a:solidFill>
              </a:rPr>
              <a:t> ك</a:t>
            </a:r>
            <a:r>
              <a:rPr lang="ar-SA" sz="2800" b="1" dirty="0">
                <a:solidFill>
                  <a:prstClr val="white"/>
                </a:solidFill>
              </a:rPr>
              <a:t>وسط تخزين داخلي</a:t>
            </a:r>
            <a:r>
              <a:rPr lang="en-US" sz="2800" b="1" dirty="0">
                <a:solidFill>
                  <a:prstClr val="white"/>
                </a:solidFill>
              </a:rPr>
              <a:t>.</a:t>
            </a:r>
            <a:endParaRPr lang="ar-KW" sz="2800" b="1" dirty="0">
              <a:solidFill>
                <a:prstClr val="white"/>
              </a:solidFill>
            </a:endParaRPr>
          </a:p>
        </p:txBody>
      </p:sp>
      <p:pic>
        <p:nvPicPr>
          <p:cNvPr id="6" name="Picture 7" descr="z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214818"/>
            <a:ext cx="2700337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z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71678"/>
            <a:ext cx="1965325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2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3265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schemeClr val="bg1"/>
                </a:solidFill>
              </a:rPr>
              <a:t>الجيل </a:t>
            </a:r>
            <a:r>
              <a:rPr lang="ar-JO" b="1" dirty="0">
                <a:solidFill>
                  <a:schemeClr val="bg1"/>
                </a:solidFill>
              </a:rPr>
              <a:t>الثاني :</a:t>
            </a:r>
            <a:r>
              <a:rPr lang="ar-SA" b="1" dirty="0">
                <a:solidFill>
                  <a:schemeClr val="bg1"/>
                </a:solidFill>
              </a:rPr>
              <a:t>19</a:t>
            </a:r>
            <a:r>
              <a:rPr lang="ar-JO" b="1" dirty="0">
                <a:solidFill>
                  <a:schemeClr val="bg1"/>
                </a:solidFill>
              </a:rPr>
              <a:t>59</a:t>
            </a:r>
            <a:r>
              <a:rPr lang="ar-SA" b="1" dirty="0">
                <a:solidFill>
                  <a:schemeClr val="bg1"/>
                </a:solidFill>
              </a:rPr>
              <a:t> – </a:t>
            </a:r>
            <a:r>
              <a:rPr lang="ar-JO" b="1" dirty="0">
                <a:solidFill>
                  <a:schemeClr val="bg1"/>
                </a:solidFill>
              </a:rPr>
              <a:t>1964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1775" y="1628775"/>
            <a:ext cx="6121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justLow" defTabSz="714375">
              <a:lnSpc>
                <a:spcPct val="90000"/>
              </a:lnSpc>
              <a:spcBef>
                <a:spcPct val="20000"/>
              </a:spcBef>
            </a:pPr>
            <a:r>
              <a:rPr lang="ar-SA" sz="4000" b="1" dirty="0">
                <a:solidFill>
                  <a:prstClr val="white"/>
                </a:solidFill>
              </a:rPr>
              <a:t>اتصفت حاسبات هذا الجيل بالتالي</a:t>
            </a:r>
            <a:endParaRPr lang="en-US" sz="40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SA" sz="2800" b="1" dirty="0">
                <a:solidFill>
                  <a:prstClr val="white"/>
                </a:solidFill>
                <a:latin typeface="Arial" pitchFamily="34" charset="0"/>
              </a:rPr>
              <a:t>تقنية الترانزستور</a:t>
            </a:r>
            <a:r>
              <a:rPr lang="en-US" sz="28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Transistor</a:t>
            </a:r>
            <a:r>
              <a:rPr lang="ar-JO" sz="2800" b="1" dirty="0">
                <a:solidFill>
                  <a:prstClr val="white"/>
                </a:solidFill>
                <a:latin typeface="Arial" pitchFamily="34" charset="0"/>
              </a:rPr>
              <a:t>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  <a:latin typeface="Arial" pitchFamily="34" charset="0"/>
              </a:rPr>
              <a:t>بطاقات مثقبة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  <a:latin typeface="Arial" pitchFamily="34" charset="0"/>
              </a:rPr>
              <a:t>أقراص ممغنطة صلبة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  <a:latin typeface="Arial" pitchFamily="34" charset="0"/>
              </a:rPr>
              <a:t>لغة برمجة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endParaRPr lang="ar-KW" sz="4000" b="1" dirty="0">
              <a:solidFill>
                <a:prstClr val="white"/>
              </a:solidFill>
            </a:endParaRPr>
          </a:p>
        </p:txBody>
      </p:sp>
      <p:pic>
        <p:nvPicPr>
          <p:cNvPr id="8" name="Picture 4" descr="transist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643182"/>
            <a:ext cx="1730378" cy="239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3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0535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schemeClr val="bg1"/>
                </a:solidFill>
              </a:rPr>
              <a:t>الجيل </a:t>
            </a:r>
            <a:r>
              <a:rPr lang="ar-JO" b="1" dirty="0">
                <a:solidFill>
                  <a:schemeClr val="bg1"/>
                </a:solidFill>
              </a:rPr>
              <a:t>الثالث</a:t>
            </a:r>
            <a:r>
              <a:rPr lang="ar-SA" b="1" dirty="0">
                <a:solidFill>
                  <a:schemeClr val="bg1"/>
                </a:solidFill>
              </a:rPr>
              <a:t>19</a:t>
            </a:r>
            <a:r>
              <a:rPr lang="ar-JO" b="1" dirty="0">
                <a:solidFill>
                  <a:schemeClr val="bg1"/>
                </a:solidFill>
              </a:rPr>
              <a:t>65</a:t>
            </a:r>
            <a:r>
              <a:rPr lang="ar-SA" b="1" dirty="0">
                <a:solidFill>
                  <a:schemeClr val="bg1"/>
                </a:solidFill>
              </a:rPr>
              <a:t> – 19</a:t>
            </a:r>
            <a:r>
              <a:rPr lang="ar-JO" b="1" dirty="0">
                <a:solidFill>
                  <a:schemeClr val="bg1"/>
                </a:solidFill>
              </a:rPr>
              <a:t>71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1775" y="1628775"/>
            <a:ext cx="6121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justLow" defTabSz="714375">
              <a:lnSpc>
                <a:spcPct val="90000"/>
              </a:lnSpc>
              <a:spcBef>
                <a:spcPct val="20000"/>
              </a:spcBef>
            </a:pPr>
            <a:r>
              <a:rPr lang="ar-SA" sz="3600" b="1" dirty="0">
                <a:solidFill>
                  <a:prstClr val="white"/>
                </a:solidFill>
              </a:rPr>
              <a:t>اتصفت حاسبات هذا الجيل بالتالي</a:t>
            </a:r>
            <a:r>
              <a:rPr lang="ar-JO" sz="3600" b="1" dirty="0">
                <a:solidFill>
                  <a:prstClr val="white"/>
                </a:solidFill>
              </a:rPr>
              <a:t>:</a:t>
            </a:r>
            <a:endParaRPr lang="en-US" sz="36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KW" sz="3600" b="1" dirty="0">
                <a:solidFill>
                  <a:prstClr val="white"/>
                </a:solidFill>
              </a:rPr>
              <a:t> </a:t>
            </a:r>
            <a:r>
              <a:rPr lang="ar-JO" sz="3600" b="1" dirty="0">
                <a:solidFill>
                  <a:prstClr val="white"/>
                </a:solidFill>
              </a:rPr>
              <a:t>دوائر كاملة معتمدة على السليكون.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3600" b="1" dirty="0">
                <a:solidFill>
                  <a:prstClr val="white"/>
                </a:solidFill>
              </a:rPr>
              <a:t>لغات برمجة جديدة.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</a:pPr>
            <a:endParaRPr lang="ar-KW" sz="3600" b="1" dirty="0">
              <a:solidFill>
                <a:prstClr val="white"/>
              </a:solidFill>
            </a:endParaRPr>
          </a:p>
        </p:txBody>
      </p:sp>
      <p:pic>
        <p:nvPicPr>
          <p:cNvPr id="8" name="Picture 9" descr="TempFile113154306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5786" y="2000240"/>
            <a:ext cx="1866904" cy="1866904"/>
          </a:xfrm>
          <a:prstGeom prst="rect">
            <a:avLst/>
          </a:prstGeom>
        </p:spPr>
      </p:pic>
      <p:pic>
        <p:nvPicPr>
          <p:cNvPr id="9" name="Picture 4" descr="Integrated circu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643446"/>
            <a:ext cx="1901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4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3933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schemeClr val="bg1"/>
                </a:solidFill>
              </a:rPr>
              <a:t>الجيل </a:t>
            </a:r>
            <a:r>
              <a:rPr lang="ar-JO" b="1" dirty="0">
                <a:solidFill>
                  <a:schemeClr val="bg1"/>
                </a:solidFill>
              </a:rPr>
              <a:t>الرابع:</a:t>
            </a:r>
            <a:r>
              <a:rPr lang="ar-SA" b="1" dirty="0">
                <a:solidFill>
                  <a:schemeClr val="bg1"/>
                </a:solidFill>
              </a:rPr>
              <a:t>19</a:t>
            </a:r>
            <a:r>
              <a:rPr lang="ar-JO" b="1" dirty="0">
                <a:solidFill>
                  <a:schemeClr val="bg1"/>
                </a:solidFill>
              </a:rPr>
              <a:t>72</a:t>
            </a:r>
            <a:r>
              <a:rPr lang="ar-SA" b="1" dirty="0">
                <a:solidFill>
                  <a:schemeClr val="bg1"/>
                </a:solidFill>
              </a:rPr>
              <a:t> – </a:t>
            </a:r>
            <a:r>
              <a:rPr lang="ar-JO" b="1" dirty="0">
                <a:solidFill>
                  <a:schemeClr val="bg1"/>
                </a:solidFill>
              </a:rPr>
              <a:t>بداية الثمانينات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771775" y="1628775"/>
            <a:ext cx="61214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7313" algn="justLow" defTabSz="714375">
              <a:lnSpc>
                <a:spcPct val="90000"/>
              </a:lnSpc>
              <a:spcBef>
                <a:spcPct val="20000"/>
              </a:spcBef>
            </a:pPr>
            <a:r>
              <a:rPr lang="ar-SA" sz="4000" b="1" dirty="0">
                <a:solidFill>
                  <a:prstClr val="white"/>
                </a:solidFill>
              </a:rPr>
              <a:t>اتصفت حاسبات هذا الجيل بالتالي</a:t>
            </a:r>
            <a:endParaRPr lang="en-US" sz="40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KW" sz="4000" b="1" dirty="0">
                <a:solidFill>
                  <a:prstClr val="white"/>
                </a:solidFill>
              </a:rPr>
              <a:t> </a:t>
            </a:r>
            <a:r>
              <a:rPr lang="ar-JO" sz="4000" b="1" dirty="0">
                <a:solidFill>
                  <a:prstClr val="white"/>
                </a:solidFill>
              </a:rPr>
              <a:t>ظهور الأقراص المرنة.</a:t>
            </a:r>
            <a:endParaRPr lang="ar-KW" sz="40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4000" b="1" dirty="0">
                <a:solidFill>
                  <a:prstClr val="white"/>
                </a:solidFill>
              </a:rPr>
              <a:t>ظهور البرامج </a:t>
            </a:r>
            <a:r>
              <a:rPr lang="ar-JO" sz="4000" b="1" dirty="0" err="1">
                <a:solidFill>
                  <a:prstClr val="white"/>
                </a:solidFill>
              </a:rPr>
              <a:t>المحوسبة</a:t>
            </a:r>
            <a:r>
              <a:rPr lang="ar-JO" sz="4000" b="1" dirty="0">
                <a:solidFill>
                  <a:prstClr val="white"/>
                </a:solidFill>
              </a:rPr>
              <a:t>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4000" b="1" dirty="0">
                <a:solidFill>
                  <a:prstClr val="white"/>
                </a:solidFill>
              </a:rPr>
              <a:t>المعالجات </a:t>
            </a:r>
            <a:r>
              <a:rPr lang="ar-JO" sz="4000" b="1" dirty="0" err="1">
                <a:solidFill>
                  <a:prstClr val="white"/>
                </a:solidFill>
              </a:rPr>
              <a:t>الميكروية</a:t>
            </a:r>
            <a:r>
              <a:rPr lang="ar-JO" sz="4000" b="1" dirty="0">
                <a:solidFill>
                  <a:prstClr val="white"/>
                </a:solidFill>
              </a:rPr>
              <a:t>.</a:t>
            </a:r>
            <a:endParaRPr lang="ar-KW" sz="4000" b="1" dirty="0">
              <a:solidFill>
                <a:prstClr val="white"/>
              </a:solidFill>
            </a:endParaRPr>
          </a:p>
        </p:txBody>
      </p:sp>
      <p:pic>
        <p:nvPicPr>
          <p:cNvPr id="10" name="Picture 7" descr="TempFile1131543073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714348" y="2500306"/>
            <a:ext cx="2671475" cy="2203457"/>
          </a:xfrm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5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050758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b="1" dirty="0">
                <a:solidFill>
                  <a:schemeClr val="bg1"/>
                </a:solidFill>
              </a:rPr>
              <a:t>الجيل </a:t>
            </a:r>
            <a:r>
              <a:rPr lang="ar-JO" b="1" dirty="0">
                <a:solidFill>
                  <a:schemeClr val="bg1"/>
                </a:solidFill>
              </a:rPr>
              <a:t>الخامس:</a:t>
            </a:r>
            <a:r>
              <a:rPr lang="ar-SA" b="1" dirty="0">
                <a:solidFill>
                  <a:schemeClr val="bg1"/>
                </a:solidFill>
              </a:rPr>
              <a:t> </a:t>
            </a:r>
            <a:r>
              <a:rPr lang="ar-JO" b="1" dirty="0">
                <a:solidFill>
                  <a:schemeClr val="bg1"/>
                </a:solidFill>
              </a:rPr>
              <a:t>بداية الثمانينات حتى الوقت الحاضر</a:t>
            </a:r>
            <a:endParaRPr lang="ar-JO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71736" y="1628775"/>
            <a:ext cx="6321439" cy="487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rmAutofit/>
          </a:bodyPr>
          <a:lstStyle/>
          <a:p>
            <a:pPr marL="87313" algn="justLow" defTabSz="714375">
              <a:lnSpc>
                <a:spcPct val="90000"/>
              </a:lnSpc>
              <a:spcBef>
                <a:spcPct val="20000"/>
              </a:spcBef>
            </a:pPr>
            <a:r>
              <a:rPr lang="ar-SA" sz="2800" b="1" dirty="0">
                <a:solidFill>
                  <a:prstClr val="white"/>
                </a:solidFill>
              </a:rPr>
              <a:t>اتصفت حاسبات هذا الجيل بالتالي</a:t>
            </a:r>
            <a:endParaRPr lang="en-US" sz="28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ذكاء اصطناعي.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حوار وتعبير.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تفسير الأوامر.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حواسيب الجيب.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تسهيلات لذوي الاحتياجات الخاصة.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 err="1">
                <a:solidFill>
                  <a:prstClr val="white"/>
                </a:solidFill>
              </a:rPr>
              <a:t>التنافذ</a:t>
            </a:r>
            <a:endParaRPr lang="ar-JO" sz="2800" b="1" dirty="0">
              <a:solidFill>
                <a:prstClr val="white"/>
              </a:solidFill>
            </a:endParaRP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الوسائط المتعددة.</a:t>
            </a:r>
          </a:p>
          <a:p>
            <a:pPr marL="360363" lvl="1" indent="1588" algn="justLow" defTabSz="71437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ar-JO" sz="2800" b="1" dirty="0">
                <a:solidFill>
                  <a:prstClr val="white"/>
                </a:solidFill>
              </a:rPr>
              <a:t>الإنترنت</a:t>
            </a:r>
            <a:endParaRPr lang="ar-KW" sz="2800" b="1" dirty="0">
              <a:solidFill>
                <a:prstClr val="white"/>
              </a:solidFill>
            </a:endParaRPr>
          </a:p>
        </p:txBody>
      </p:sp>
      <p:pic>
        <p:nvPicPr>
          <p:cNvPr id="8" name="Picture 10" descr="TempFile1131543119"/>
          <p:cNvPicPr>
            <a:picLocks noGrp="1" noChangeAspect="1" noChangeArrowheads="1"/>
          </p:cNvPicPr>
          <p:nvPr>
            <p:ph/>
          </p:nvPr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0034" y="2857496"/>
            <a:ext cx="3384550" cy="2176463"/>
          </a:xfrm>
        </p:spPr>
      </p:pic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6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33283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dirty="0"/>
              <a:t>مؤشرات التطور التاريخي للحاسوب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643438" y="1785926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ar-JO" dirty="0"/>
              <a:t>السرعة المتزايدة في عملية التعلم والتعليم.</a:t>
            </a:r>
          </a:p>
          <a:p>
            <a:r>
              <a:rPr lang="ar-JO" dirty="0"/>
              <a:t>الربط مع وحدات تكميلية أخرى.</a:t>
            </a:r>
          </a:p>
          <a:p>
            <a:r>
              <a:rPr lang="ar-JO" dirty="0"/>
              <a:t>تسهيل الاستخدام.</a:t>
            </a:r>
          </a:p>
          <a:p>
            <a:r>
              <a:rPr lang="ar-JO" dirty="0" err="1"/>
              <a:t>التنافذ</a:t>
            </a:r>
            <a:r>
              <a:rPr lang="ar-JO" dirty="0"/>
              <a:t> بين البرامج.</a:t>
            </a:r>
          </a:p>
          <a:p>
            <a:r>
              <a:rPr lang="ar-JO" dirty="0"/>
              <a:t>انخفاض استهلاك الطاقة.</a:t>
            </a:r>
          </a:p>
          <a:p>
            <a:r>
              <a:rPr lang="ar-JO" dirty="0"/>
              <a:t>قلة الأعطال.</a:t>
            </a:r>
          </a:p>
          <a:p>
            <a:r>
              <a:rPr lang="ar-JO" dirty="0"/>
              <a:t>تطور لغات البرمجة</a:t>
            </a:r>
          </a:p>
          <a:p>
            <a:r>
              <a:rPr lang="ar-JO" dirty="0"/>
              <a:t>ظهور أقراص جديدة.</a:t>
            </a:r>
          </a:p>
          <a:p>
            <a:r>
              <a:rPr lang="ar-JO" dirty="0"/>
              <a:t>ميادين جديدة دائماً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half" idx="2"/>
          </p:nvPr>
        </p:nvSpPr>
        <p:spPr>
          <a:xfrm>
            <a:off x="500034" y="1785926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ar-JO" dirty="0"/>
              <a:t>انخفاض في الكلفة.</a:t>
            </a:r>
          </a:p>
          <a:p>
            <a:r>
              <a:rPr lang="ar-JO" dirty="0"/>
              <a:t>اتساع الصناعات الحاسوبية.</a:t>
            </a:r>
          </a:p>
          <a:p>
            <a:r>
              <a:rPr lang="ar-JO" dirty="0"/>
              <a:t>نمو طاقة الحاسوب.</a:t>
            </a:r>
          </a:p>
          <a:p>
            <a:r>
              <a:rPr lang="ar-JO" dirty="0"/>
              <a:t>تطور طبيعة العمليات.</a:t>
            </a:r>
          </a:p>
          <a:p>
            <a:r>
              <a:rPr lang="ar-JO" dirty="0"/>
              <a:t>تحسن بالكفاءة.</a:t>
            </a:r>
          </a:p>
          <a:p>
            <a:r>
              <a:rPr lang="ar-JO" dirty="0"/>
              <a:t>تناقص في الحجم.</a:t>
            </a:r>
          </a:p>
          <a:p>
            <a:r>
              <a:rPr lang="ar-JO" dirty="0"/>
              <a:t>تنوع الاستخدام</a:t>
            </a:r>
          </a:p>
          <a:p>
            <a:r>
              <a:rPr lang="ar-JO" dirty="0"/>
              <a:t>شعبية الانتشار.</a:t>
            </a:r>
          </a:p>
          <a:p>
            <a:r>
              <a:rPr lang="ar-JO" dirty="0"/>
              <a:t>زيادة اعتماد الإنترنت.</a:t>
            </a:r>
          </a:p>
          <a:p>
            <a:endParaRPr lang="ar-JO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7</a:t>
            </a:fld>
            <a:endParaRPr lang="ar-J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30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3" dur="1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1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19/9/2010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JO">
                <a:solidFill>
                  <a:prstClr val="white"/>
                </a:solidFill>
              </a:rPr>
              <a:t>أجيال الحاسوب</a:t>
            </a: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D3B1F-BBDE-4E42-92D7-AE2655EDF63B}" type="slidenum">
              <a:rPr lang="ar-JO" smtClean="0">
                <a:solidFill>
                  <a:prstClr val="white"/>
                </a:solidFill>
              </a:rPr>
              <a:pPr/>
              <a:t>8</a:t>
            </a:fld>
            <a:endParaRPr lang="ar-JO">
              <a:solidFill>
                <a:prstClr val="white"/>
              </a:solidFill>
            </a:endParaRPr>
          </a:p>
        </p:txBody>
      </p:sp>
      <p:sp>
        <p:nvSpPr>
          <p:cNvPr id="9" name="عنصر نائب للنص 8"/>
          <p:cNvSpPr>
            <a:spLocks noGrp="1"/>
          </p:cNvSpPr>
          <p:nvPr>
            <p:ph type="body" sz="quarter" idx="13"/>
          </p:nvPr>
        </p:nvSpPr>
        <p:spPr>
          <a:xfrm>
            <a:off x="2411760" y="1556792"/>
            <a:ext cx="3744093" cy="936104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ar-JO" dirty="0">
                <a:solidFill>
                  <a:srgbClr val="FF0000"/>
                </a:solidFill>
              </a:rPr>
              <a:t>شكراً لإصغائكم</a:t>
            </a:r>
          </a:p>
        </p:txBody>
      </p:sp>
      <p:pic>
        <p:nvPicPr>
          <p:cNvPr id="1026" name="Picture 2" descr="C:\Program Files (x86)\Microsoft Office\MEDIA\CAGCAT10\j0285750.wmf"/>
          <p:cNvPicPr>
            <a:picLocks noGrp="1" noChangeAspect="1" noChangeArrowheads="1"/>
          </p:cNvPicPr>
          <p:nvPr>
            <p:ph type="clipArt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24944"/>
            <a:ext cx="3581846" cy="220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836784"/>
      </p:ext>
    </p:extLst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252</Words>
  <Application>Microsoft Office PowerPoint</Application>
  <PresentationFormat>عرض على الشاشة (4:3)</PresentationFormat>
  <Paragraphs>76</Paragraphs>
  <Slides>8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11" baseType="lpstr">
      <vt:lpstr>Arial</vt:lpstr>
      <vt:lpstr>Calibri</vt:lpstr>
      <vt:lpstr>سمة Office</vt:lpstr>
      <vt:lpstr>أجيال الحاسوب</vt:lpstr>
      <vt:lpstr> الجيل الأول (مارك 1): 1950 – 1958</vt:lpstr>
      <vt:lpstr>الجيل الثاني :1959 – 1964</vt:lpstr>
      <vt:lpstr>الجيل الثالث1965 – 1971</vt:lpstr>
      <vt:lpstr>الجيل الرابع:1972 – بداية الثمانينات</vt:lpstr>
      <vt:lpstr>الجيل الخامس: بداية الثمانينات حتى الوقت الحاضر</vt:lpstr>
      <vt:lpstr>مؤشرات التطور التاريخي للحاسوب</vt:lpstr>
      <vt:lpstr>عرض تقديمي في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أجيال الحاسوب</dc:title>
  <dc:creator>arafat</dc:creator>
  <cp:lastModifiedBy>SPECTO ICDL</cp:lastModifiedBy>
  <cp:revision>9</cp:revision>
  <dcterms:created xsi:type="dcterms:W3CDTF">2010-09-15T14:46:41Z</dcterms:created>
  <dcterms:modified xsi:type="dcterms:W3CDTF">2019-06-14T06:46:32Z</dcterms:modified>
</cp:coreProperties>
</file>