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handoutMasterIdLst>
    <p:handoutMasterId r:id="rId9"/>
  </p:handoutMasterIdLst>
  <p:sldIdLst>
    <p:sldId id="256" r:id="rId2"/>
    <p:sldId id="257" r:id="rId3"/>
    <p:sldId id="275" r:id="rId4"/>
    <p:sldId id="261" r:id="rId5"/>
    <p:sldId id="265" r:id="rId6"/>
    <p:sldId id="269" r:id="rId7"/>
    <p:sldId id="270" r:id="rId8"/>
  </p:sldIdLst>
  <p:sldSz cx="9144000" cy="6858000" type="screen4x3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206" autoAdjust="0"/>
    <p:restoredTop sz="98113" autoAdjust="0"/>
  </p:normalViewPr>
  <p:slideViewPr>
    <p:cSldViewPr>
      <p:cViewPr varScale="1">
        <p:scale>
          <a:sx n="86" d="100"/>
          <a:sy n="86" d="100"/>
        </p:scale>
        <p:origin x="94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ورقة1!$B$1</c:f>
              <c:strCache>
                <c:ptCount val="1"/>
                <c:pt idx="0">
                  <c:v>الذكور</c:v>
                </c:pt>
              </c:strCache>
            </c:strRef>
          </c:tx>
          <c:invertIfNegative val="0"/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250</c:v>
                </c:pt>
                <c:pt idx="1">
                  <c:v>212</c:v>
                </c:pt>
                <c:pt idx="2">
                  <c:v>178</c:v>
                </c:pt>
                <c:pt idx="3">
                  <c:v>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0A-407D-B26F-AAC164410847}"/>
            </c:ext>
          </c:extLst>
        </c:ser>
        <c:ser>
          <c:idx val="1"/>
          <c:order val="1"/>
          <c:tx>
            <c:strRef>
              <c:f>ورقة1!$C$1</c:f>
              <c:strCache>
                <c:ptCount val="1"/>
                <c:pt idx="0">
                  <c:v>الإناث</c:v>
                </c:pt>
              </c:strCache>
            </c:strRef>
          </c:tx>
          <c:invertIfNegative val="0"/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ورقة1!$C$2:$C$5</c:f>
              <c:numCache>
                <c:formatCode>General</c:formatCode>
                <c:ptCount val="4"/>
                <c:pt idx="0">
                  <c:v>159</c:v>
                </c:pt>
                <c:pt idx="1">
                  <c:v>200</c:v>
                </c:pt>
                <c:pt idx="2">
                  <c:v>200</c:v>
                </c:pt>
                <c:pt idx="3">
                  <c:v>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0A-407D-B26F-AAC1644108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8855680"/>
        <c:axId val="108857216"/>
      </c:barChart>
      <c:catAx>
        <c:axId val="108855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8857216"/>
        <c:crosses val="autoZero"/>
        <c:auto val="1"/>
        <c:lblAlgn val="ctr"/>
        <c:lblOffset val="100"/>
        <c:noMultiLvlLbl val="0"/>
      </c:catAx>
      <c:valAx>
        <c:axId val="108857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88556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ar-JO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ورقة1!$B$1</c:f>
              <c:strCache>
                <c:ptCount val="1"/>
                <c:pt idx="0">
                  <c:v>الذكور</c:v>
                </c:pt>
              </c:strCache>
            </c:strRef>
          </c:tx>
          <c:invertIfNegative val="0"/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250</c:v>
                </c:pt>
                <c:pt idx="1">
                  <c:v>212</c:v>
                </c:pt>
                <c:pt idx="2">
                  <c:v>178</c:v>
                </c:pt>
                <c:pt idx="3">
                  <c:v>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66-4E6B-A6D2-DA13574C2C26}"/>
            </c:ext>
          </c:extLst>
        </c:ser>
        <c:ser>
          <c:idx val="1"/>
          <c:order val="1"/>
          <c:tx>
            <c:strRef>
              <c:f>ورقة1!$C$1</c:f>
              <c:strCache>
                <c:ptCount val="1"/>
                <c:pt idx="0">
                  <c:v>الإناث</c:v>
                </c:pt>
              </c:strCache>
            </c:strRef>
          </c:tx>
          <c:invertIfNegative val="0"/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ورقة1!$C$2:$C$5</c:f>
              <c:numCache>
                <c:formatCode>General</c:formatCode>
                <c:ptCount val="4"/>
                <c:pt idx="0">
                  <c:v>159</c:v>
                </c:pt>
                <c:pt idx="1">
                  <c:v>200</c:v>
                </c:pt>
                <c:pt idx="2">
                  <c:v>200</c:v>
                </c:pt>
                <c:pt idx="3">
                  <c:v>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66-4E6B-A6D2-DA13574C2C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3390336"/>
        <c:axId val="113391872"/>
      </c:barChart>
      <c:catAx>
        <c:axId val="113390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3391872"/>
        <c:crosses val="autoZero"/>
        <c:auto val="1"/>
        <c:lblAlgn val="ctr"/>
        <c:lblOffset val="100"/>
        <c:noMultiLvlLbl val="0"/>
      </c:catAx>
      <c:valAx>
        <c:axId val="1133918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339033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ar-JO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ورقة1!$B$1</c:f>
              <c:strCache>
                <c:ptCount val="1"/>
                <c:pt idx="0">
                  <c:v>الذكور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250</c:v>
                </c:pt>
                <c:pt idx="1">
                  <c:v>212</c:v>
                </c:pt>
                <c:pt idx="2">
                  <c:v>178</c:v>
                </c:pt>
                <c:pt idx="3">
                  <c:v>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A1-4D8D-AB8D-5600720D1E1F}"/>
            </c:ext>
          </c:extLst>
        </c:ser>
        <c:ser>
          <c:idx val="1"/>
          <c:order val="1"/>
          <c:tx>
            <c:strRef>
              <c:f>ورقة1!$C$1</c:f>
              <c:strCache>
                <c:ptCount val="1"/>
                <c:pt idx="0">
                  <c:v>الإناث</c:v>
                </c:pt>
              </c:strCache>
            </c:strRef>
          </c:tx>
          <c:spPr>
            <a:solidFill>
              <a:srgbClr val="99FF33"/>
            </a:solidFill>
          </c:spPr>
          <c:invertIfNegative val="0"/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ورقة1!$C$2:$C$5</c:f>
              <c:numCache>
                <c:formatCode>General</c:formatCode>
                <c:ptCount val="4"/>
                <c:pt idx="0">
                  <c:v>159</c:v>
                </c:pt>
                <c:pt idx="1">
                  <c:v>200</c:v>
                </c:pt>
                <c:pt idx="2">
                  <c:v>200</c:v>
                </c:pt>
                <c:pt idx="3">
                  <c:v>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A1-4D8D-AB8D-5600720D1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3584768"/>
        <c:axId val="114274688"/>
      </c:barChart>
      <c:catAx>
        <c:axId val="11358476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14274688"/>
        <c:crosses val="autoZero"/>
        <c:auto val="1"/>
        <c:lblAlgn val="ctr"/>
        <c:lblOffset val="100"/>
        <c:noMultiLvlLbl val="0"/>
      </c:catAx>
      <c:valAx>
        <c:axId val="11427468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135847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ar-JO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ورقة1!$B$1</c:f>
              <c:strCache>
                <c:ptCount val="1"/>
                <c:pt idx="0">
                  <c:v>الذكور</c:v>
                </c:pt>
              </c:strCache>
            </c:strRef>
          </c:tx>
          <c:marker>
            <c:symbol val="none"/>
          </c:marker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250</c:v>
                </c:pt>
                <c:pt idx="1">
                  <c:v>212</c:v>
                </c:pt>
                <c:pt idx="2">
                  <c:v>178</c:v>
                </c:pt>
                <c:pt idx="3">
                  <c:v>301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A66-498F-B584-9D74BB2BCE3A}"/>
            </c:ext>
          </c:extLst>
        </c:ser>
        <c:ser>
          <c:idx val="1"/>
          <c:order val="1"/>
          <c:tx>
            <c:strRef>
              <c:f>ورقة1!$C$1</c:f>
              <c:strCache>
                <c:ptCount val="1"/>
                <c:pt idx="0">
                  <c:v>الإناث</c:v>
                </c:pt>
              </c:strCache>
            </c:strRef>
          </c:tx>
          <c:marker>
            <c:symbol val="none"/>
          </c:marker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ورقة1!$C$2:$C$5</c:f>
              <c:numCache>
                <c:formatCode>General</c:formatCode>
                <c:ptCount val="4"/>
                <c:pt idx="0">
                  <c:v>159</c:v>
                </c:pt>
                <c:pt idx="1">
                  <c:v>200</c:v>
                </c:pt>
                <c:pt idx="2">
                  <c:v>200</c:v>
                </c:pt>
                <c:pt idx="3">
                  <c:v>212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A66-498F-B584-9D74BB2BCE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2741504"/>
        <c:axId val="122743040"/>
      </c:lineChart>
      <c:catAx>
        <c:axId val="1227415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22743040"/>
        <c:crosses val="autoZero"/>
        <c:auto val="1"/>
        <c:lblAlgn val="ctr"/>
        <c:lblOffset val="100"/>
        <c:noMultiLvlLbl val="0"/>
      </c:catAx>
      <c:valAx>
        <c:axId val="1227430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274150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ar-JO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ورقة1!$B$1</c:f>
              <c:strCache>
                <c:ptCount val="1"/>
                <c:pt idx="0">
                  <c:v>الذكور</c:v>
                </c:pt>
              </c:strCache>
            </c:strRef>
          </c:tx>
          <c:dPt>
            <c:idx val="2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1-194C-498A-BDFE-0BB4EB94B33F}"/>
              </c:ext>
            </c:extLst>
          </c:dPt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250</c:v>
                </c:pt>
                <c:pt idx="1">
                  <c:v>212</c:v>
                </c:pt>
                <c:pt idx="2">
                  <c:v>178</c:v>
                </c:pt>
                <c:pt idx="3">
                  <c:v>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94C-498A-BDFE-0BB4EB94B33F}"/>
            </c:ext>
          </c:extLst>
        </c:ser>
        <c:ser>
          <c:idx val="1"/>
          <c:order val="1"/>
          <c:tx>
            <c:strRef>
              <c:f>ورقة1!$C$1</c:f>
              <c:strCache>
                <c:ptCount val="1"/>
                <c:pt idx="0">
                  <c:v>الإناث</c:v>
                </c:pt>
              </c:strCache>
            </c:strRef>
          </c:tx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ورقة1!$C$2:$C$5</c:f>
              <c:numCache>
                <c:formatCode>General</c:formatCode>
                <c:ptCount val="4"/>
                <c:pt idx="0">
                  <c:v>159</c:v>
                </c:pt>
                <c:pt idx="1">
                  <c:v>200</c:v>
                </c:pt>
                <c:pt idx="2">
                  <c:v>200</c:v>
                </c:pt>
                <c:pt idx="3">
                  <c:v>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94C-498A-BDFE-0BB4EB94B3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ar-JO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ar-JO" dirty="0"/>
              <a:t>المصابون بالتهاب الوتر</a:t>
            </a:r>
          </a:p>
        </c:rich>
      </c:tx>
      <c:overlay val="0"/>
    </c:title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ورقة1!$B$1</c:f>
              <c:strCache>
                <c:ptCount val="1"/>
                <c:pt idx="0">
                  <c:v>الذكور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ورقة1!$B$2:$B$5</c:f>
              <c:numCache>
                <c:formatCode>General</c:formatCode>
                <c:ptCount val="4"/>
                <c:pt idx="0">
                  <c:v>250</c:v>
                </c:pt>
                <c:pt idx="1">
                  <c:v>212</c:v>
                </c:pt>
                <c:pt idx="2">
                  <c:v>178</c:v>
                </c:pt>
                <c:pt idx="3">
                  <c:v>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C4-4687-93C4-83E8314D3C5E}"/>
            </c:ext>
          </c:extLst>
        </c:ser>
        <c:ser>
          <c:idx val="1"/>
          <c:order val="1"/>
          <c:tx>
            <c:strRef>
              <c:f>ورقة1!$C$1</c:f>
              <c:strCache>
                <c:ptCount val="1"/>
                <c:pt idx="0">
                  <c:v>الإناث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ورقة1!$A$2:$A$5</c:f>
              <c:strCache>
                <c:ptCount val="4"/>
                <c:pt idx="0">
                  <c:v>سنة 2006</c:v>
                </c:pt>
                <c:pt idx="1">
                  <c:v>سنة 2007</c:v>
                </c:pt>
                <c:pt idx="2">
                  <c:v>سنة 2008</c:v>
                </c:pt>
                <c:pt idx="3">
                  <c:v>سنة 2009</c:v>
                </c:pt>
              </c:strCache>
            </c:strRef>
          </c:cat>
          <c:val>
            <c:numRef>
              <c:f>ورقة1!$C$2:$C$5</c:f>
              <c:numCache>
                <c:formatCode>General</c:formatCode>
                <c:ptCount val="4"/>
                <c:pt idx="0">
                  <c:v>159</c:v>
                </c:pt>
                <c:pt idx="1">
                  <c:v>200</c:v>
                </c:pt>
                <c:pt idx="2">
                  <c:v>200</c:v>
                </c:pt>
                <c:pt idx="3">
                  <c:v>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C4-4687-93C4-83E8314D3C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0308864"/>
        <c:axId val="140310400"/>
        <c:axId val="0"/>
      </c:bar3DChart>
      <c:catAx>
        <c:axId val="1403088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310400"/>
        <c:crosses val="autoZero"/>
        <c:auto val="1"/>
        <c:lblAlgn val="ctr"/>
        <c:lblOffset val="100"/>
        <c:noMultiLvlLbl val="0"/>
      </c:catAx>
      <c:valAx>
        <c:axId val="1403104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030886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ln>
      <a:solidFill>
        <a:srgbClr val="FF0000"/>
      </a:solidFill>
    </a:ln>
  </c:spPr>
  <c:txPr>
    <a:bodyPr/>
    <a:lstStyle/>
    <a:p>
      <a:pPr>
        <a:defRPr sz="1800"/>
      </a:pPr>
      <a:endParaRPr lang="ar-JO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089BF4-C34A-4E9C-ABA1-7D751ECCA5F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9140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ACBE1-6177-412E-A2B3-34B20C04656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03A69-1BA9-4775-88B4-BA5E93227B2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FD87E4-3A2B-410D-BE59-6B534A7D0F7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87F94-CF0D-4C0B-AE4E-0CB5FC96D5E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B140A0-EF27-4732-A907-2353B3ECD61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CF315-1F7A-42D7-AD0F-E730518032E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002C2-DD2B-42D3-8350-9996132E682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A79CB-45AB-4877-839D-BE9C5EFE7A6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C3F06B-5D28-4C35-9277-ECB1C66F9C3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951EE-115F-4A07-945F-A13B8AD44D7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A5AF97-7121-479A-9724-3FEED0432E1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939585-6725-48B9-9FCD-2B62C9589200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1403648" y="2420888"/>
            <a:ext cx="6840760" cy="11144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0"/>
                <a:gd name="adj2" fmla="val 5793"/>
              </a:avLst>
            </a:prstTxWarp>
          </a:bodyPr>
          <a:lstStyle/>
          <a:p>
            <a:pPr algn="ctr" rtl="1"/>
            <a:r>
              <a:rPr lang="ar-JO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latin typeface="Impact"/>
              </a:rPr>
              <a:t>التهاب الوتر الخارجي للمرفق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0" y="0"/>
            <a:ext cx="44958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endParaRPr lang="ar-JO" sz="1800" dirty="0"/>
          </a:p>
          <a:p>
            <a:pPr algn="just" rtl="1">
              <a:spcBef>
                <a:spcPct val="50000"/>
              </a:spcBef>
            </a:pPr>
            <a:r>
              <a:rPr lang="ar-SA" sz="1600" dirty="0"/>
              <a:t>     </a:t>
            </a:r>
          </a:p>
          <a:p>
            <a:pPr algn="r">
              <a:spcBef>
                <a:spcPct val="50000"/>
              </a:spcBef>
            </a:pPr>
            <a:endParaRPr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u="sng" dirty="0">
                <a:cs typeface="Traditional Arabic" pitchFamily="2" charset="-78"/>
              </a:rPr>
              <a:t>تعريف </a:t>
            </a:r>
            <a:r>
              <a:rPr lang="ar-JO" b="1" u="sng" dirty="0">
                <a:cs typeface="Traditional Arabic" pitchFamily="2" charset="-78"/>
              </a:rPr>
              <a:t>التهاب الوتر الخارجي</a:t>
            </a:r>
            <a:endParaRPr lang="ar-JO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spcBef>
                <a:spcPct val="50000"/>
              </a:spcBef>
            </a:pPr>
            <a:r>
              <a:rPr lang="ar-SA" dirty="0">
                <a:cs typeface="Times New Roman (Arabic)" charset="0"/>
              </a:rPr>
              <a:t>هو</a:t>
            </a:r>
            <a:r>
              <a:rPr lang="en-US" dirty="0">
                <a:cs typeface="Times New Roman (Arabic)" charset="0"/>
              </a:rPr>
              <a:t> </a:t>
            </a:r>
            <a:r>
              <a:rPr lang="ar-JO" dirty="0">
                <a:cs typeface="Times New Roman (Arabic)" charset="0"/>
              </a:rPr>
              <a:t>أل</a:t>
            </a:r>
            <a:r>
              <a:rPr lang="ar-SA" dirty="0">
                <a:cs typeface="Times New Roman (Arabic)" charset="0"/>
              </a:rPr>
              <a:t>م في المنطقة الخارجية للكوع يسببه عملية الانحلال في منطقة نشوء الأوتار الباسطة للأصابع والرسغ وغالبا ما يكون في الوتر الباسط للرسغ</a:t>
            </a:r>
            <a:r>
              <a:rPr lang="en-US" dirty="0">
                <a:cs typeface="Times New Roman (Arabic)" charset="0"/>
              </a:rPr>
              <a:t>  </a:t>
            </a:r>
            <a:r>
              <a:rPr lang="en-US" sz="3600" dirty="0">
                <a:latin typeface="Abadi MT Condensed Light" pitchFamily="42" charset="0"/>
                <a:cs typeface="Times New Roman (Arabic)" charset="0"/>
              </a:rPr>
              <a:t>Extensor crape radials </a:t>
            </a:r>
            <a:r>
              <a:rPr lang="ar-SA" sz="3600" dirty="0">
                <a:latin typeface="Abadi MT Condensed Light" pitchFamily="42" charset="0"/>
                <a:cs typeface="Times New Roman (Arabic)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0" y="0"/>
            <a:ext cx="44958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</a:pPr>
            <a:endParaRPr lang="ar-JO" sz="1800" dirty="0"/>
          </a:p>
          <a:p>
            <a:pPr algn="just" rtl="1">
              <a:spcBef>
                <a:spcPct val="50000"/>
              </a:spcBef>
            </a:pPr>
            <a:r>
              <a:rPr lang="ar-SA" sz="1600" dirty="0"/>
              <a:t>     </a:t>
            </a:r>
          </a:p>
          <a:p>
            <a:pPr algn="r">
              <a:spcBef>
                <a:spcPct val="50000"/>
              </a:spcBef>
            </a:pPr>
            <a:endParaRPr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/>
              <a:t>الأسباب والأعراض</a:t>
            </a:r>
          </a:p>
        </p:txBody>
      </p:sp>
      <p:graphicFrame>
        <p:nvGraphicFramePr>
          <p:cNvPr id="5" name="جدول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120317"/>
              </p:ext>
            </p:extLst>
          </p:nvPr>
        </p:nvGraphicFramePr>
        <p:xfrm>
          <a:off x="2627784" y="2132856"/>
          <a:ext cx="4392490" cy="26517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96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2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2">
                <a:tc>
                  <a:txBody>
                    <a:bodyPr/>
                    <a:lstStyle/>
                    <a:p>
                      <a:pPr rtl="1"/>
                      <a:r>
                        <a:rPr lang="ar-SA" sz="1800" b="1" u="sng" dirty="0">
                          <a:cs typeface="Traditional Arabic" pitchFamily="2" charset="-78"/>
                        </a:rPr>
                        <a:t>الأسباب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1800" b="1" u="sng" dirty="0">
                          <a:cs typeface="Traditional Arabic" pitchFamily="2" charset="-78"/>
                        </a:rPr>
                        <a:t>الأعراض </a:t>
                      </a:r>
                      <a:endParaRPr lang="ar-J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rtl="1"/>
                      <a:r>
                        <a:rPr lang="ar-SA" sz="1800" b="1" dirty="0">
                          <a:solidFill>
                            <a:schemeClr val="accent2"/>
                          </a:solidFill>
                          <a:cs typeface="Times New Roman (Arabic)" charset="0"/>
                        </a:rPr>
                        <a:t>زيادة استخدام هذه الأوتار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1800" dirty="0">
                          <a:solidFill>
                            <a:srgbClr val="FF6600"/>
                          </a:solidFill>
                          <a:cs typeface="Times New Roman (Arabic)" charset="0"/>
                        </a:rPr>
                        <a:t>الم في المنطقة الخارجية للكوع</a:t>
                      </a:r>
                      <a:endParaRPr lang="ar-J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rtl="1"/>
                      <a:r>
                        <a:rPr lang="ar-SA" sz="1800" dirty="0">
                          <a:cs typeface="Times New Roman (Arabic)" charset="0"/>
                        </a:rPr>
                        <a:t>غالبا ما تصيب الأشخاص بين الأعمار  30 – 50 سنة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1800" dirty="0"/>
                        <a:t>غالبا بعد استخدام </a:t>
                      </a:r>
                      <a:r>
                        <a:rPr lang="ar-SA" sz="1800" dirty="0">
                          <a:cs typeface="Times New Roman (Arabic)" charset="0"/>
                        </a:rPr>
                        <a:t>ا</a:t>
                      </a:r>
                      <a:r>
                        <a:rPr lang="ar-SA" sz="1800" dirty="0"/>
                        <a:t>لكوع</a:t>
                      </a:r>
                      <a:endParaRPr lang="ar-J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rtl="1"/>
                      <a:r>
                        <a:rPr lang="ar-SA" sz="1800" b="1" dirty="0">
                          <a:solidFill>
                            <a:schemeClr val="accent2"/>
                          </a:solidFill>
                          <a:cs typeface="Times New Roman (Arabic)" charset="0"/>
                        </a:rPr>
                        <a:t>مرض الروماتيزم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sz="1800" dirty="0"/>
                        <a:t>ي</a:t>
                      </a:r>
                      <a:r>
                        <a:rPr lang="ar-SA" sz="1800" dirty="0"/>
                        <a:t>مكن </a:t>
                      </a:r>
                      <a:r>
                        <a:rPr lang="ar-JO" sz="1800" dirty="0"/>
                        <a:t>أن </a:t>
                      </a:r>
                      <a:r>
                        <a:rPr lang="ar-SA" sz="1800" dirty="0">
                          <a:cs typeface="Times New Roman (Arabic)" charset="0"/>
                        </a:rPr>
                        <a:t>ينتشر</a:t>
                      </a:r>
                      <a:r>
                        <a:rPr lang="ar-SA" sz="1800" dirty="0"/>
                        <a:t> إلى العضد أو</a:t>
                      </a:r>
                      <a:r>
                        <a:rPr lang="ar-JO" sz="1800" dirty="0"/>
                        <a:t> </a:t>
                      </a:r>
                      <a:r>
                        <a:rPr lang="ar-SA" sz="1800" dirty="0"/>
                        <a:t>الساع</a:t>
                      </a:r>
                      <a:r>
                        <a:rPr lang="ar-JO" sz="1800" dirty="0"/>
                        <a:t>د</a:t>
                      </a:r>
                      <a:endParaRPr lang="ar-J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2">
                <a:tc>
                  <a:txBody>
                    <a:bodyPr/>
                    <a:lstStyle/>
                    <a:p>
                      <a:pPr rtl="1"/>
                      <a:r>
                        <a:rPr lang="ar-SA" sz="1800" b="1" dirty="0">
                          <a:solidFill>
                            <a:schemeClr val="accent2"/>
                          </a:solidFill>
                          <a:cs typeface="Times New Roman (Arabic)" charset="0"/>
                        </a:rPr>
                        <a:t>داء النقرس</a:t>
                      </a:r>
                      <a:r>
                        <a:rPr lang="en-US" sz="1800" dirty="0">
                          <a:cs typeface="Times New Roman (Arabic)" charset="0"/>
                        </a:rPr>
                        <a:t> </a:t>
                      </a:r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J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730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عنصر نائب للمحتوى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154866"/>
              </p:ext>
            </p:extLst>
          </p:nvPr>
        </p:nvGraphicFramePr>
        <p:xfrm>
          <a:off x="2051720" y="2348880"/>
          <a:ext cx="5572164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/>
              <a:t>نسب الإصابة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JO" dirty="0"/>
              <a:t>معدات طبية</a:t>
            </a:r>
          </a:p>
        </p:txBody>
      </p:sp>
      <p:sp>
        <p:nvSpPr>
          <p:cNvPr id="10" name="عنصر نائب للمحتوى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r" rtl="1"/>
            <a:endParaRPr lang="ar-JO" dirty="0"/>
          </a:p>
        </p:txBody>
      </p:sp>
      <p:graphicFrame>
        <p:nvGraphicFramePr>
          <p:cNvPr id="12" name="عنصر نائب للمحتوى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62779103"/>
              </p:ext>
            </p:extLst>
          </p:nvPr>
        </p:nvGraphicFramePr>
        <p:xfrm>
          <a:off x="4648201" y="1981200"/>
          <a:ext cx="4138641" cy="1483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03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5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95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ar-J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سعر الشراء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سعر</a:t>
                      </a:r>
                      <a:r>
                        <a:rPr lang="ar-JO" baseline="0" dirty="0"/>
                        <a:t> البيع</a:t>
                      </a:r>
                      <a:endParaRPr lang="ar-J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مشدات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أربطة اصطناعية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أيدي اصطناعية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JO" dirty="0"/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71472" y="0"/>
            <a:ext cx="7772400" cy="785794"/>
          </a:xfrm>
        </p:spPr>
        <p:txBody>
          <a:bodyPr/>
          <a:lstStyle/>
          <a:p>
            <a:r>
              <a:rPr lang="ar-JO" dirty="0"/>
              <a:t>المصابون بالمرض</a:t>
            </a:r>
          </a:p>
        </p:txBody>
      </p:sp>
      <p:graphicFrame>
        <p:nvGraphicFramePr>
          <p:cNvPr id="6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357686" y="714356"/>
          <a:ext cx="4600548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عنصر نائب للمحتوى 3"/>
          <p:cNvGraphicFramePr>
            <a:graphicFrameLocks/>
          </p:cNvGraphicFramePr>
          <p:nvPr/>
        </p:nvGraphicFramePr>
        <p:xfrm>
          <a:off x="214282" y="1000108"/>
          <a:ext cx="4171952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عنصر نائب للمحتوى 3"/>
          <p:cNvGraphicFramePr>
            <a:graphicFrameLocks/>
          </p:cNvGraphicFramePr>
          <p:nvPr/>
        </p:nvGraphicFramePr>
        <p:xfrm>
          <a:off x="4429124" y="4214818"/>
          <a:ext cx="4457704" cy="2124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عنصر نائب للمحتوى 3"/>
          <p:cNvGraphicFramePr>
            <a:graphicFrameLocks/>
          </p:cNvGraphicFramePr>
          <p:nvPr/>
        </p:nvGraphicFramePr>
        <p:xfrm>
          <a:off x="285720" y="3714752"/>
          <a:ext cx="3671886" cy="2947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عنصر نائب للمحتوى 3"/>
          <p:cNvGraphicFramePr>
            <a:graphicFrameLocks/>
          </p:cNvGraphicFramePr>
          <p:nvPr/>
        </p:nvGraphicFramePr>
        <p:xfrm>
          <a:off x="1928794" y="1571612"/>
          <a:ext cx="5715040" cy="371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104</Words>
  <Application>Microsoft Office PowerPoint</Application>
  <PresentationFormat>عرض على الشاشة (4:3)</PresentationFormat>
  <Paragraphs>33</Paragraphs>
  <Slides>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13" baseType="lpstr">
      <vt:lpstr>Abadi MT Condensed Light</vt:lpstr>
      <vt:lpstr>Impact</vt:lpstr>
      <vt:lpstr>Times New Roman</vt:lpstr>
      <vt:lpstr>Times New Roman (Arabic)</vt:lpstr>
      <vt:lpstr>Traditional Arabic</vt:lpstr>
      <vt:lpstr>Default Design</vt:lpstr>
      <vt:lpstr>عرض تقديمي في PowerPoint</vt:lpstr>
      <vt:lpstr>تعريف التهاب الوتر الخارجي</vt:lpstr>
      <vt:lpstr>الأسباب والأعراض</vt:lpstr>
      <vt:lpstr>نسب الإصابة</vt:lpstr>
      <vt:lpstr>معدات طبية</vt:lpstr>
      <vt:lpstr>المصابون بالمرض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mazen</dc:creator>
  <cp:lastModifiedBy>SPECTO ICDL</cp:lastModifiedBy>
  <cp:revision>70</cp:revision>
  <dcterms:created xsi:type="dcterms:W3CDTF">2000-06-12T12:31:56Z</dcterms:created>
  <dcterms:modified xsi:type="dcterms:W3CDTF">2019-06-14T06:45:35Z</dcterms:modified>
</cp:coreProperties>
</file>