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86" d="100"/>
          <a:sy n="86" d="100"/>
        </p:scale>
        <p:origin x="1122" y="78"/>
      </p:cViewPr>
      <p:guideLst>
        <p:guide orient="horz" pos="2160"/>
        <p:guide pos="2880"/>
      </p:guideLst>
    </p:cSldViewPr>
  </p:slid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3462557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عنوان العمودي 2"/>
          <p:cNvSpPr>
            <a:spLocks noGrp="1"/>
          </p:cNvSpPr>
          <p:nvPr>
            <p:ph type="body" orient="vert" idx="1"/>
          </p:nvPr>
        </p:nvSpPr>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4108707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a:t>انقر لتحرير نمط العنوان الرئيسي</a:t>
            </a:r>
            <a:endParaRPr lang="ar-JO"/>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3212209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عنوان ون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نص 2"/>
          <p:cNvSpPr>
            <a:spLocks noGrp="1"/>
          </p:cNvSpPr>
          <p:nvPr>
            <p:ph type="body"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8F1F8A53-BB1B-401B-9D7E-0B743504C8B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D5524C8C-B32C-4A7B-8E9D-02686FB156A6}" type="slidenum">
              <a:rPr lang="ar-JO" smtClean="0"/>
              <a:t>‹#›</a:t>
            </a:fld>
            <a:endParaRPr lang="ar-JO"/>
          </a:p>
        </p:txBody>
      </p:sp>
    </p:spTree>
    <p:extLst>
      <p:ext uri="{BB962C8B-B14F-4D97-AF65-F5344CB8AC3E}">
        <p14:creationId xmlns:p14="http://schemas.microsoft.com/office/powerpoint/2010/main" val="218423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2075094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عنصر نائب للتاريخ 3"/>
          <p:cNvSpPr>
            <a:spLocks noGrp="1"/>
          </p:cNvSpPr>
          <p:nvPr>
            <p:ph type="dt" sz="half" idx="10"/>
          </p:nvPr>
        </p:nvSpPr>
        <p:spPr/>
        <p:txBody>
          <a:body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4054429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تاريخ 4"/>
          <p:cNvSpPr>
            <a:spLocks noGrp="1"/>
          </p:cNvSpPr>
          <p:nvPr>
            <p:ph type="dt" sz="half" idx="10"/>
          </p:nvPr>
        </p:nvSpPr>
        <p:spPr/>
        <p:txBody>
          <a:bodyPr/>
          <a:lstStyle/>
          <a:p>
            <a:fld id="{487C2531-353C-4BE6-BA4A-BDF6E3A2C740}"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2537614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7" name="عنصر نائب للتاريخ 6"/>
          <p:cNvSpPr>
            <a:spLocks noGrp="1"/>
          </p:cNvSpPr>
          <p:nvPr>
            <p:ph type="dt" sz="half" idx="10"/>
          </p:nvPr>
        </p:nvSpPr>
        <p:spPr/>
        <p:txBody>
          <a:bodyPr/>
          <a:lstStyle/>
          <a:p>
            <a:fld id="{487C2531-353C-4BE6-BA4A-BDF6E3A2C740}" type="datetimeFigureOut">
              <a:rPr lang="ar-JO" smtClean="0"/>
              <a:t>11/10/1440</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3111927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487C2531-353C-4BE6-BA4A-BDF6E3A2C740}" type="datetimeFigureOut">
              <a:rPr lang="ar-JO" smtClean="0"/>
              <a:t>11/10/1440</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2932010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87C2531-353C-4BE6-BA4A-BDF6E3A2C740}" type="datetimeFigureOut">
              <a:rPr lang="ar-JO" smtClean="0"/>
              <a:t>11/10/1440</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2794113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a:t>انقر لتحرير نمط العنوان الرئيسي</a:t>
            </a:r>
            <a:endParaRPr lang="ar-JO"/>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487C2531-353C-4BE6-BA4A-BDF6E3A2C740}"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678142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a:t>انقر لتحرير نمط العنوان الرئيسي</a:t>
            </a:r>
            <a:endParaRPr lang="ar-JO"/>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JO"/>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487C2531-353C-4BE6-BA4A-BDF6E3A2C740}"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3563AE4C-117F-4A0F-80CD-80D429A6D8B5}" type="slidenum">
              <a:rPr lang="ar-JO" smtClean="0"/>
              <a:t>‹#›</a:t>
            </a:fld>
            <a:endParaRPr lang="ar-JO"/>
          </a:p>
        </p:txBody>
      </p:sp>
    </p:spTree>
    <p:extLst>
      <p:ext uri="{BB962C8B-B14F-4D97-AF65-F5344CB8AC3E}">
        <p14:creationId xmlns:p14="http://schemas.microsoft.com/office/powerpoint/2010/main" val="3329588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87C2531-353C-4BE6-BA4A-BDF6E3A2C740}" type="datetimeFigureOut">
              <a:rPr lang="ar-JO" smtClean="0"/>
              <a:t>11/10/1440</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563AE4C-117F-4A0F-80CD-80D429A6D8B5}" type="slidenum">
              <a:rPr lang="ar-JO" smtClean="0"/>
              <a:t>‹#›</a:t>
            </a:fld>
            <a:endParaRPr lang="ar-JO"/>
          </a:p>
        </p:txBody>
      </p:sp>
    </p:spTree>
    <p:extLst>
      <p:ext uri="{BB962C8B-B14F-4D97-AF65-F5344CB8AC3E}">
        <p14:creationId xmlns:p14="http://schemas.microsoft.com/office/powerpoint/2010/main" val="1894268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SA" b="1" dirty="0">
                <a:solidFill>
                  <a:srgbClr val="365F91"/>
                </a:solidFill>
                <a:latin typeface="Times New Roman"/>
              </a:rPr>
              <a:t>تلميحات لإنشاء عرض تقديمي فعال</a:t>
            </a:r>
            <a:endParaRPr lang="ar-JO" dirty="0"/>
          </a:p>
        </p:txBody>
      </p:sp>
      <p:sp>
        <p:nvSpPr>
          <p:cNvPr id="3" name="عنوان فرعي 2"/>
          <p:cNvSpPr>
            <a:spLocks noGrp="1"/>
          </p:cNvSpPr>
          <p:nvPr>
            <p:ph type="subTitle" idx="1"/>
          </p:nvPr>
        </p:nvSpPr>
        <p:spPr/>
        <p:txBody>
          <a:bodyPr/>
          <a:lstStyle/>
          <a:p>
            <a:endParaRPr lang="ar-JO" dirty="0"/>
          </a:p>
        </p:txBody>
      </p:sp>
      <p:pic>
        <p:nvPicPr>
          <p:cNvPr id="1026" name="Picture 2" descr="C:\Program Files (x86)\Microsoft Office\MEDIA\CAGCAT10\j0299125.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2775" y="3933070"/>
            <a:ext cx="1100023" cy="1805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768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التدقيق الإملائي والنحوي</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لاكتساب احترام الجمهور والمحافظة عليه، قم دائماً بإجراء التدقيق الإملائي والنحوي للعرض التقديمي.</a:t>
            </a:r>
          </a:p>
          <a:p>
            <a:pPr marR="0" lvl="1" rtl="1"/>
            <a:r>
              <a:rPr lang="ar-SA" b="0" i="0" u="none" strike="noStrike" baseline="0">
                <a:solidFill>
                  <a:srgbClr val="4685DF"/>
                </a:solidFill>
                <a:latin typeface="Segoe UI"/>
                <a:cs typeface="Segoe UI"/>
              </a:rPr>
              <a:t>نظرة عامة حول طرق عرض </a:t>
            </a:r>
            <a:r>
              <a:rPr lang="en-US" b="0" i="0" u="none" strike="noStrike" baseline="0">
                <a:solidFill>
                  <a:srgbClr val="4685DF"/>
                </a:solidFill>
                <a:latin typeface="Segoe UI"/>
                <a:cs typeface="Segoe UI"/>
              </a:rPr>
              <a:t>PowerPoint 2010</a:t>
            </a:r>
            <a:endParaRPr lang="ar-SA" b="0" i="0" u="none" strike="noStrike" baseline="0">
              <a:solidFill>
                <a:srgbClr val="454545"/>
              </a:solidFill>
              <a:latin typeface="Segoe UI"/>
              <a:cs typeface="Segoe UI"/>
            </a:endParaRPr>
          </a:p>
        </p:txBody>
      </p:sp>
    </p:spTree>
    <p:extLst>
      <p:ext uri="{BB962C8B-B14F-4D97-AF65-F5344CB8AC3E}">
        <p14:creationId xmlns:p14="http://schemas.microsoft.com/office/powerpoint/2010/main" val="3218777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endParaRPr lang="ar-SA" b="1" i="0" u="none" strike="noStrike" baseline="0" dirty="0">
              <a:solidFill>
                <a:srgbClr val="365F91"/>
              </a:solidFill>
              <a:latin typeface="Times New Roman"/>
              <a:cs typeface="Times New Roman"/>
            </a:endParaRPr>
          </a:p>
        </p:txBody>
      </p:sp>
      <p:sp>
        <p:nvSpPr>
          <p:cNvPr id="3" name="عنصر نائب للنص 2"/>
          <p:cNvSpPr>
            <a:spLocks noGrp="1"/>
          </p:cNvSpPr>
          <p:nvPr>
            <p:ph type="body" idx="1"/>
          </p:nvPr>
        </p:nvSpPr>
        <p:spPr/>
        <p:txBody>
          <a:bodyPr/>
          <a:lstStyle/>
          <a:p>
            <a:pPr marR="0" lvl="0" rtl="1"/>
            <a:r>
              <a:rPr lang="ar-SA" b="1" i="0" u="none" strike="noStrike" baseline="0" dirty="0">
                <a:solidFill>
                  <a:srgbClr val="4F81BD"/>
                </a:solidFill>
                <a:latin typeface="Times New Roman"/>
                <a:cs typeface="Times New Roman"/>
              </a:rPr>
              <a:t>الرجاء مراعاة التلميحات التالية لإنشاء عرض تقديمي جذاب يساعد الجمهور على التفاعل</a:t>
            </a:r>
            <a:r>
              <a:rPr lang="en-US" b="1" i="0" u="none" strike="noStrike" baseline="0">
                <a:solidFill>
                  <a:srgbClr val="4F81BD"/>
                </a:solidFill>
                <a:latin typeface="Times New Roman"/>
                <a:cs typeface="Times New Roman"/>
              </a:rPr>
              <a:t>:</a:t>
            </a:r>
            <a:endParaRPr lang="ar-SA" b="1" i="0" u="none" strike="noStrike" baseline="0">
              <a:solidFill>
                <a:srgbClr val="4F81BD"/>
              </a:solidFill>
              <a:latin typeface="Times New Roman"/>
              <a:cs typeface="Times New Roman"/>
            </a:endParaRPr>
          </a:p>
        </p:txBody>
      </p:sp>
    </p:spTree>
    <p:extLst>
      <p:ext uri="{BB962C8B-B14F-4D97-AF65-F5344CB8AC3E}">
        <p14:creationId xmlns:p14="http://schemas.microsoft.com/office/powerpoint/2010/main" val="349107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تقليل عدد الشرائح</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للمحافظة على وضوح الرسالة وعلى يقظة الجمهور واهتمامه، قم بتقليل عدد الشرائح في العرض التقديمي للحد الأدنى.</a:t>
            </a:r>
          </a:p>
        </p:txBody>
      </p:sp>
    </p:spTree>
    <p:extLst>
      <p:ext uri="{BB962C8B-B14F-4D97-AF65-F5344CB8AC3E}">
        <p14:creationId xmlns:p14="http://schemas.microsoft.com/office/powerpoint/2010/main" val="45071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اختيار حجم خط يسهل على الجمهور قراءته</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يساعد اختيار حجم الخط المناسب في وصول الرسالة بوضوح. تذكّر أنه يجب أن يتمكن الجمهور من قراءة الشرائح عن بُعد. بشكل عام، قد يتعذر على الجمهور قراءة خط يقلّ حجمه عن 30.</a:t>
            </a:r>
          </a:p>
        </p:txBody>
      </p:sp>
    </p:spTree>
    <p:extLst>
      <p:ext uri="{BB962C8B-B14F-4D97-AF65-F5344CB8AC3E}">
        <p14:creationId xmlns:p14="http://schemas.microsoft.com/office/powerpoint/2010/main" val="3838151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المحافظة على بساطة نص الشرائح</a:t>
            </a:r>
          </a:p>
        </p:txBody>
      </p:sp>
      <p:sp>
        <p:nvSpPr>
          <p:cNvPr id="3" name="عنصر نائب للنص 2"/>
          <p:cNvSpPr>
            <a:spLocks noGrp="1"/>
          </p:cNvSpPr>
          <p:nvPr>
            <p:ph type="body" idx="1"/>
          </p:nvPr>
        </p:nvSpPr>
        <p:spPr/>
        <p:txBody>
          <a:bodyPr/>
          <a:lstStyle/>
          <a:p>
            <a:pPr marR="0" lvl="0" rtl="1"/>
            <a:r>
              <a:rPr lang="ar-SA" b="1" i="0" u="none" strike="noStrike" baseline="0" dirty="0">
                <a:solidFill>
                  <a:srgbClr val="4F81BD"/>
                </a:solidFill>
                <a:latin typeface="Times New Roman"/>
                <a:cs typeface="Times New Roman"/>
              </a:rPr>
              <a:t>تريد أن يستمع الجمهور إليك أثناء تقديم المعلومات بدلاً من قراءتها على الشاشة. استخدم التعداد النقطي أو العبارات القصيرة، وحاول وضع كل منها في سطر واحد؛ وذلك بدون التفاف النص.</a:t>
            </a:r>
          </a:p>
          <a:p>
            <a:pPr marR="0" lvl="0" rtl="1"/>
            <a:r>
              <a:rPr lang="ar-SA" b="1" i="0" u="none" strike="noStrike" baseline="0" dirty="0">
                <a:solidFill>
                  <a:srgbClr val="4F81BD"/>
                </a:solidFill>
                <a:latin typeface="Times New Roman"/>
                <a:cs typeface="Times New Roman"/>
              </a:rPr>
              <a:t>تعمل بعض أجهزة </a:t>
            </a:r>
            <a:r>
              <a:rPr lang="ar-SA" b="1" i="0" u="none" strike="noStrike" baseline="0" dirty="0" err="1">
                <a:solidFill>
                  <a:srgbClr val="4F81BD"/>
                </a:solidFill>
                <a:latin typeface="Times New Roman"/>
                <a:cs typeface="Times New Roman"/>
              </a:rPr>
              <a:t>البروجيكتور</a:t>
            </a:r>
            <a:r>
              <a:rPr lang="ar-SA" b="1" i="0" u="none" strike="noStrike" baseline="0" dirty="0">
                <a:solidFill>
                  <a:srgbClr val="4F81BD"/>
                </a:solidFill>
                <a:latin typeface="Times New Roman"/>
                <a:cs typeface="Times New Roman"/>
              </a:rPr>
              <a:t> على اقتصاص الشرائح عند الحواف، لذلك تظهر بعض العبارات الطويلة </a:t>
            </a:r>
            <a:r>
              <a:rPr lang="ar-SA" b="1" i="0" u="none" strike="noStrike" baseline="0" dirty="0" err="1">
                <a:solidFill>
                  <a:srgbClr val="4F81BD"/>
                </a:solidFill>
                <a:latin typeface="Times New Roman"/>
                <a:cs typeface="Times New Roman"/>
              </a:rPr>
              <a:t>مقتصة</a:t>
            </a:r>
            <a:r>
              <a:rPr lang="ar-SA" b="1" i="0" u="none" strike="noStrike" baseline="0" dirty="0">
                <a:solidFill>
                  <a:srgbClr val="4F81BD"/>
                </a:solidFill>
                <a:latin typeface="Times New Roman"/>
                <a:cs typeface="Times New Roman"/>
              </a:rPr>
              <a:t>.</a:t>
            </a:r>
          </a:p>
        </p:txBody>
      </p:sp>
    </p:spTree>
    <p:extLst>
      <p:ext uri="{BB962C8B-B14F-4D97-AF65-F5344CB8AC3E}">
        <p14:creationId xmlns:p14="http://schemas.microsoft.com/office/powerpoint/2010/main" val="247756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ar-SA" b="1" i="0" u="none" strike="noStrike" baseline="0">
                <a:solidFill>
                  <a:srgbClr val="365F91"/>
                </a:solidFill>
                <a:latin typeface="Times New Roman"/>
                <a:cs typeface="Times New Roman"/>
              </a:rPr>
              <a:t>استخدام المرئيات للمساعدة في التعبير عن الرسالة</a:t>
            </a:r>
          </a:p>
        </p:txBody>
      </p:sp>
      <p:sp>
        <p:nvSpPr>
          <p:cNvPr id="3" name="عنصر نائب للنص 2"/>
          <p:cNvSpPr>
            <a:spLocks noGrp="1"/>
          </p:cNvSpPr>
          <p:nvPr>
            <p:ph type="body" idx="1"/>
          </p:nvPr>
        </p:nvSpPr>
        <p:spPr/>
        <p:txBody>
          <a:bodyPr/>
          <a:lstStyle/>
          <a:p>
            <a:pPr marR="0" lvl="0" rtl="1"/>
            <a:r>
              <a:rPr lang="ar-SA" b="1" i="0" u="none" strike="noStrike" baseline="0" dirty="0">
                <a:solidFill>
                  <a:srgbClr val="4F81BD"/>
                </a:solidFill>
                <a:latin typeface="Times New Roman"/>
                <a:cs typeface="Times New Roman"/>
              </a:rPr>
              <a:t>توفر الصور والمخططات والرسومات البيانية ورسومات </a:t>
            </a:r>
            <a:r>
              <a:rPr lang="en-US" b="1" i="0" u="none" strike="noStrike" baseline="0" dirty="0">
                <a:solidFill>
                  <a:srgbClr val="4F81BD"/>
                </a:solidFill>
                <a:latin typeface="Times New Roman"/>
                <a:cs typeface="Times New Roman"/>
              </a:rPr>
              <a:t>SmartArt</a:t>
            </a:r>
            <a:r>
              <a:rPr lang="ar-SA" b="1" i="0" u="none" strike="noStrike" baseline="0" dirty="0">
                <a:solidFill>
                  <a:srgbClr val="4F81BD"/>
                </a:solidFill>
                <a:latin typeface="Times New Roman"/>
                <a:cs typeface="Times New Roman"/>
              </a:rPr>
              <a:t> لمحات مرئية يتذكرها الجمهور. </a:t>
            </a:r>
            <a:endParaRPr lang="en-US" b="1" i="0" u="none" strike="noStrike" baseline="0" dirty="0">
              <a:solidFill>
                <a:srgbClr val="4F81BD"/>
              </a:solidFill>
              <a:latin typeface="Times New Roman"/>
              <a:cs typeface="Times New Roman"/>
            </a:endParaRPr>
          </a:p>
          <a:p>
            <a:pPr marR="0" lvl="0" rtl="1"/>
            <a:r>
              <a:rPr lang="ar-SA" b="1" i="0" u="none" strike="noStrike" baseline="0" dirty="0">
                <a:solidFill>
                  <a:srgbClr val="4F81BD"/>
                </a:solidFill>
                <a:latin typeface="Times New Roman"/>
                <a:cs typeface="Times New Roman"/>
              </a:rPr>
              <a:t>قم بإضافة رسومات معبرة لإكمال النص والرسالة على الشرائح.</a:t>
            </a:r>
          </a:p>
          <a:p>
            <a:pPr marR="0" lvl="0" rtl="1"/>
            <a:r>
              <a:rPr lang="ar-SA" b="1" i="0" u="none" strike="noStrike" baseline="0" dirty="0">
                <a:solidFill>
                  <a:srgbClr val="4F81BD"/>
                </a:solidFill>
                <a:latin typeface="Times New Roman"/>
                <a:cs typeface="Times New Roman"/>
              </a:rPr>
              <a:t>ومع ذلك، كما هو الحال في النصوص، تجنب تضمين العديد من أدوات المساعدة البصرية على الشريحة.</a:t>
            </a:r>
          </a:p>
        </p:txBody>
      </p:sp>
    </p:spTree>
    <p:extLst>
      <p:ext uri="{BB962C8B-B14F-4D97-AF65-F5344CB8AC3E}">
        <p14:creationId xmlns:p14="http://schemas.microsoft.com/office/powerpoint/2010/main" val="514432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ar-SA" b="1" i="0" u="none" strike="noStrike" baseline="0">
                <a:solidFill>
                  <a:srgbClr val="365F91"/>
                </a:solidFill>
                <a:latin typeface="Times New Roman"/>
                <a:cs typeface="Times New Roman"/>
              </a:rPr>
              <a:t>استخدام تسميات مفهومة للمخططات والرسومات</a:t>
            </a:r>
          </a:p>
        </p:txBody>
      </p:sp>
      <p:sp>
        <p:nvSpPr>
          <p:cNvPr id="3" name="عنصر نائب للنص 2"/>
          <p:cNvSpPr>
            <a:spLocks noGrp="1"/>
          </p:cNvSpPr>
          <p:nvPr>
            <p:ph type="body" idx="1"/>
          </p:nvPr>
        </p:nvSpPr>
        <p:spPr/>
        <p:txBody>
          <a:bodyPr/>
          <a:lstStyle/>
          <a:p>
            <a:pPr marR="0" lvl="0" rtl="1"/>
            <a:r>
              <a:rPr lang="ar-SA" b="1" i="0" u="none" strike="noStrike" baseline="0">
                <a:solidFill>
                  <a:srgbClr val="4F81BD"/>
                </a:solidFill>
                <a:latin typeface="Times New Roman"/>
                <a:cs typeface="Times New Roman"/>
              </a:rPr>
              <a:t>استخدم فقط نصاً كافياً لجعل عناصر التسمية في أحد المخططات أو الرسومات مفهومة.</a:t>
            </a:r>
          </a:p>
        </p:txBody>
      </p:sp>
    </p:spTree>
    <p:extLst>
      <p:ext uri="{BB962C8B-B14F-4D97-AF65-F5344CB8AC3E}">
        <p14:creationId xmlns:p14="http://schemas.microsoft.com/office/powerpoint/2010/main" val="246158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تطبيق خلفيات شرائح رقيقة ومتناسقة</a:t>
            </a:r>
          </a:p>
        </p:txBody>
      </p:sp>
      <p:sp>
        <p:nvSpPr>
          <p:cNvPr id="3" name="عنصر نائب للنص 2"/>
          <p:cNvSpPr>
            <a:spLocks noGrp="1"/>
          </p:cNvSpPr>
          <p:nvPr>
            <p:ph type="body" idx="1"/>
          </p:nvPr>
        </p:nvSpPr>
        <p:spPr/>
        <p:txBody>
          <a:bodyPr>
            <a:normAutofit/>
          </a:bodyPr>
          <a:lstStyle/>
          <a:p>
            <a:pPr marR="0" lvl="0" rtl="1"/>
            <a:r>
              <a:rPr lang="ar-SA" b="1" i="0" u="none" strike="noStrike" baseline="0" dirty="0">
                <a:solidFill>
                  <a:srgbClr val="4F81BD"/>
                </a:solidFill>
                <a:latin typeface="Times New Roman"/>
                <a:cs typeface="Times New Roman"/>
              </a:rPr>
              <a:t>اختر قالب جذاب ومتناسق أو نسق غير ملفت للانتباه بشكل مبالغ فيه. فأنت بالطبع لا ترغب في أن تتسبب الخلفية أو التصميم في تقليل التركيز على الرسالة.</a:t>
            </a:r>
          </a:p>
          <a:p>
            <a:pPr marR="0" lvl="0" rtl="1"/>
            <a:r>
              <a:rPr lang="ar-SA" b="1" i="0" u="none" strike="noStrike" baseline="0" dirty="0">
                <a:solidFill>
                  <a:srgbClr val="4F81BD"/>
                </a:solidFill>
                <a:latin typeface="Times New Roman"/>
                <a:cs typeface="Times New Roman"/>
              </a:rPr>
              <a:t>ومع ذلك، فإنك تحتاج أيضاً إلى تقديم تباين بين لون الخلفية ولون النص. </a:t>
            </a:r>
            <a:endParaRPr lang="en-US" b="1" i="0" u="none" strike="noStrike" baseline="0" dirty="0">
              <a:solidFill>
                <a:srgbClr val="4F81BD"/>
              </a:solidFill>
              <a:latin typeface="Times New Roman"/>
              <a:cs typeface="Times New Roman"/>
            </a:endParaRPr>
          </a:p>
          <a:p>
            <a:pPr marR="0" lvl="0" rtl="1"/>
            <a:r>
              <a:rPr lang="ar-SA" b="1" i="0" u="none" strike="noStrike" baseline="0" dirty="0">
                <a:solidFill>
                  <a:srgbClr val="4F81BD"/>
                </a:solidFill>
                <a:latin typeface="Times New Roman"/>
                <a:cs typeface="Times New Roman"/>
              </a:rPr>
              <a:t>تقوم النُسق المُضمنة في </a:t>
            </a:r>
            <a:r>
              <a:rPr lang="en-US" b="1" i="0" u="none" strike="noStrike" baseline="0" dirty="0">
                <a:solidFill>
                  <a:srgbClr val="4F81BD"/>
                </a:solidFill>
                <a:latin typeface="Times New Roman"/>
                <a:cs typeface="Times New Roman"/>
              </a:rPr>
              <a:t>PowerPoint 2010</a:t>
            </a:r>
            <a:r>
              <a:rPr lang="ar-SA" b="1" i="0" u="none" strike="noStrike" baseline="0" dirty="0">
                <a:solidFill>
                  <a:srgbClr val="4F81BD"/>
                </a:solidFill>
                <a:latin typeface="Times New Roman"/>
                <a:cs typeface="Times New Roman"/>
              </a:rPr>
              <a:t> بتعيين التباين بين خلفية بلون فاتح مع نص بلون غامق، أو خلفية بلون غامق مع نص بلون فاتح. </a:t>
            </a:r>
          </a:p>
        </p:txBody>
      </p:sp>
    </p:spTree>
    <p:extLst>
      <p:ext uri="{BB962C8B-B14F-4D97-AF65-F5344CB8AC3E}">
        <p14:creationId xmlns:p14="http://schemas.microsoft.com/office/powerpoint/2010/main" val="3971772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تطبيق خلفيات شرائح رقيقة ومتناسقة</a:t>
            </a:r>
          </a:p>
        </p:txBody>
      </p:sp>
      <p:sp>
        <p:nvSpPr>
          <p:cNvPr id="3" name="عنصر نائب للنص 2"/>
          <p:cNvSpPr>
            <a:spLocks noGrp="1"/>
          </p:cNvSpPr>
          <p:nvPr>
            <p:ph type="body" idx="1"/>
          </p:nvPr>
        </p:nvSpPr>
        <p:spPr/>
        <p:txBody>
          <a:bodyPr>
            <a:normAutofit/>
          </a:bodyPr>
          <a:lstStyle/>
          <a:p>
            <a:pPr marR="0" lvl="0" rtl="1"/>
            <a:r>
              <a:rPr lang="ar-SA" b="1" i="0" u="none" strike="noStrike" baseline="0" dirty="0">
                <a:solidFill>
                  <a:srgbClr val="4F81BD"/>
                </a:solidFill>
                <a:latin typeface="Times New Roman"/>
                <a:cs typeface="Times New Roman"/>
              </a:rPr>
              <a:t>القالب: ملف أو مجموعة ملفات تتضمن معلومات حول السمة أو التخطيط أو العناصر الأخرى الخاصة بعرض تقديمي منته</a:t>
            </a:r>
            <a:r>
              <a:rPr lang="ar-JO" b="1" i="0" u="none" strike="noStrike" baseline="0" dirty="0">
                <a:solidFill>
                  <a:srgbClr val="4F81BD"/>
                </a:solidFill>
                <a:latin typeface="Times New Roman"/>
                <a:cs typeface="Times New Roman"/>
              </a:rPr>
              <a:t>ٍ</a:t>
            </a:r>
            <a:r>
              <a:rPr lang="ar-SA" b="1" i="0" u="none" strike="noStrike" baseline="0" dirty="0">
                <a:solidFill>
                  <a:srgbClr val="4F81BD"/>
                </a:solidFill>
                <a:latin typeface="Times New Roman"/>
                <a:cs typeface="Times New Roman"/>
              </a:rPr>
              <a:t>. </a:t>
            </a:r>
            <a:endParaRPr lang="en-US" b="1" i="0" u="none" strike="noStrike" baseline="0" dirty="0">
              <a:solidFill>
                <a:srgbClr val="4F81BD"/>
              </a:solidFill>
              <a:latin typeface="Times New Roman"/>
              <a:cs typeface="Times New Roman"/>
            </a:endParaRPr>
          </a:p>
          <a:p>
            <a:pPr marR="0" lvl="0" rtl="1"/>
            <a:r>
              <a:rPr lang="ar-JO" b="1" dirty="0">
                <a:solidFill>
                  <a:srgbClr val="4F81BD"/>
                </a:solidFill>
                <a:latin typeface="Times New Roman"/>
                <a:cs typeface="Times New Roman"/>
              </a:rPr>
              <a:t>النسق</a:t>
            </a:r>
            <a:r>
              <a:rPr lang="ar-SA" b="1" i="0" u="none" strike="noStrike" baseline="0" dirty="0">
                <a:solidFill>
                  <a:srgbClr val="4F81BD"/>
                </a:solidFill>
                <a:latin typeface="Times New Roman"/>
                <a:cs typeface="Times New Roman"/>
              </a:rPr>
              <a:t>: مجموعة مكوَّنة من ألوان السمة وخطوط السمة وتأثيرات السمة. يمكن تطبيق سمة على ملف كتحديد مفرد</a:t>
            </a:r>
            <a:r>
              <a:rPr lang="ar-JO" b="1" i="0" u="none" strike="noStrike" baseline="0" dirty="0">
                <a:solidFill>
                  <a:srgbClr val="4F81BD"/>
                </a:solidFill>
                <a:latin typeface="Times New Roman"/>
                <a:cs typeface="Times New Roman"/>
              </a:rPr>
              <a:t>.</a:t>
            </a:r>
          </a:p>
        </p:txBody>
      </p:sp>
    </p:spTree>
    <p:extLst>
      <p:ext uri="{BB962C8B-B14F-4D97-AF65-F5344CB8AC3E}">
        <p14:creationId xmlns:p14="http://schemas.microsoft.com/office/powerpoint/2010/main" val="3422732152"/>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352</Words>
  <Application>Microsoft Office PowerPoint</Application>
  <PresentationFormat>عرض على الشاشة (4:3)</PresentationFormat>
  <Paragraphs>25</Paragraphs>
  <Slides>10</Slides>
  <Notes>0</Notes>
  <HiddenSlides>0</HiddenSlides>
  <MMClips>0</MMClips>
  <ScaleCrop>false</ScaleCrop>
  <HeadingPairs>
    <vt:vector size="6" baseType="variant">
      <vt:variant>
        <vt:lpstr>الخطوط المستخدمة</vt:lpstr>
      </vt:variant>
      <vt:variant>
        <vt:i4>4</vt:i4>
      </vt:variant>
      <vt:variant>
        <vt:lpstr>نسق</vt:lpstr>
      </vt:variant>
      <vt:variant>
        <vt:i4>1</vt:i4>
      </vt:variant>
      <vt:variant>
        <vt:lpstr>عناوين الشرائح</vt:lpstr>
      </vt:variant>
      <vt:variant>
        <vt:i4>10</vt:i4>
      </vt:variant>
    </vt:vector>
  </HeadingPairs>
  <TitlesOfParts>
    <vt:vector size="15" baseType="lpstr">
      <vt:lpstr>Arial</vt:lpstr>
      <vt:lpstr>Calibri</vt:lpstr>
      <vt:lpstr>Segoe UI</vt:lpstr>
      <vt:lpstr>Times New Roman</vt:lpstr>
      <vt:lpstr>نسق Office</vt:lpstr>
      <vt:lpstr>تلميحات لإنشاء عرض تقديمي فعال</vt:lpstr>
      <vt:lpstr>عرض تقديمي في PowerPoint</vt:lpstr>
      <vt:lpstr>تقليل عدد الشرائح</vt:lpstr>
      <vt:lpstr>اختيار حجم خط يسهل على الجمهور قراءته</vt:lpstr>
      <vt:lpstr>المحافظة على بساطة نص الشرائح</vt:lpstr>
      <vt:lpstr>استخدام المرئيات للمساعدة في التعبير عن الرسالة</vt:lpstr>
      <vt:lpstr>استخدام تسميات مفهومة للمخططات والرسومات</vt:lpstr>
      <vt:lpstr>تطبيق خلفيات شرائح رقيقة ومتناسقة</vt:lpstr>
      <vt:lpstr>تطبيق خلفيات شرائح رقيقة ومتناسقة</vt:lpstr>
      <vt:lpstr>التدقيق الإملائي والنحوي</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تلميحات لإنشاء عرض تقديمي فعال</dc:title>
  <dc:creator>ICDL</dc:creator>
  <cp:lastModifiedBy>SPECTO ICDL</cp:lastModifiedBy>
  <cp:revision>6</cp:revision>
  <dcterms:created xsi:type="dcterms:W3CDTF">2012-04-29T09:03:24Z</dcterms:created>
  <dcterms:modified xsi:type="dcterms:W3CDTF">2019-06-14T06:42:33Z</dcterms:modified>
</cp:coreProperties>
</file>