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6"/>
  </p:notesMasterIdLst>
  <p:sldIdLst>
    <p:sldId id="266" r:id="rId2"/>
    <p:sldId id="257" r:id="rId3"/>
    <p:sldId id="258" r:id="rId4"/>
    <p:sldId id="265" r:id="rId5"/>
    <p:sldId id="259" r:id="rId6"/>
    <p:sldId id="260" r:id="rId7"/>
    <p:sldId id="261" r:id="rId8"/>
    <p:sldId id="262" r:id="rId9"/>
    <p:sldId id="263" r:id="rId10"/>
    <p:sldId id="267" r:id="rId11"/>
    <p:sldId id="268" r:id="rId12"/>
    <p:sldId id="269" r:id="rId13"/>
    <p:sldId id="270" r:id="rId14"/>
    <p:sldId id="271" r:id="rId15"/>
  </p:sldIdLst>
  <p:sldSz cx="9144000" cy="6858000" type="screen4x3"/>
  <p:notesSz cx="6858000" cy="9144000"/>
  <p:custShowLst>
    <p:custShow name="نطاقات التربة" id="0">
      <p:sldLst>
        <p:sld r:id="rId4"/>
        <p:sld r:id="rId5"/>
        <p:sld r:id="rId6"/>
        <p:sld r:id="rId7"/>
        <p:sld r:id="rId8"/>
      </p:sldLst>
    </p:custShow>
  </p:custShowLst>
  <p:defaultTextStyle>
    <a:defPPr>
      <a:defRPr lang="ar-JO"/>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47" d="100"/>
          <a:sy n="47" d="100"/>
        </p:scale>
        <p:origin x="-150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JO"/>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B7F8584-3ECA-481C-8C40-EF6803C0144A}" type="datetimeFigureOut">
              <a:rPr lang="ar-JO" smtClean="0"/>
              <a:t>21/10/1431</a:t>
            </a:fld>
            <a:endParaRPr lang="ar-JO"/>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JO"/>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JO"/>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JO"/>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479C937-B86F-4141-A1F5-91D22C0258C0}" type="slidenum">
              <a:rPr lang="ar-JO" smtClean="0"/>
              <a:t>‹#›</a:t>
            </a:fld>
            <a:endParaRPr lang="ar-JO"/>
          </a:p>
        </p:txBody>
      </p:sp>
    </p:spTree>
    <p:extLst>
      <p:ext uri="{BB962C8B-B14F-4D97-AF65-F5344CB8AC3E}">
        <p14:creationId xmlns:p14="http://schemas.microsoft.com/office/powerpoint/2010/main" val="60972281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lvl1pPr>
              <a:defRPr>
                <a:solidFill>
                  <a:schemeClr val="bg1"/>
                </a:solidFill>
              </a:defRPr>
            </a:lvl1pPr>
          </a:lstStyle>
          <a:p>
            <a:r>
              <a:rPr lang="ar-SA" dirty="0" smtClean="0"/>
              <a:t>انقر لتحرير نمط العنوان الرئيسي</a:t>
            </a:r>
            <a:endParaRPr lang="en-US" dirty="0"/>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dirty="0" smtClean="0"/>
              <a:t>انقر لتحرير نمط العنوان الثانوي الرئيسي</a:t>
            </a:r>
            <a:endParaRPr lang="en-US" dirty="0"/>
          </a:p>
        </p:txBody>
      </p:sp>
      <p:sp>
        <p:nvSpPr>
          <p:cNvPr id="4" name="عنصر نائب للتاريخ 3"/>
          <p:cNvSpPr>
            <a:spLocks noGrp="1"/>
          </p:cNvSpPr>
          <p:nvPr>
            <p:ph type="dt" sz="half" idx="10"/>
          </p:nvPr>
        </p:nvSpPr>
        <p:spPr>
          <a:xfrm>
            <a:off x="179512" y="6309320"/>
            <a:ext cx="2133600" cy="365125"/>
          </a:xfrm>
        </p:spPr>
        <p:txBody>
          <a:bodyPr/>
          <a:lstStyle>
            <a:lvl1pPr>
              <a:defRPr/>
            </a:lvl1pPr>
          </a:lstStyle>
          <a:p>
            <a:pPr>
              <a:defRPr/>
            </a:pPr>
            <a:fld id="{642F70C5-2C4F-4273-B0D8-F9AD9E68AD57}" type="datetime1">
              <a:rPr lang="en-US" smtClean="0">
                <a:solidFill>
                  <a:prstClr val="black">
                    <a:tint val="75000"/>
                  </a:prstClr>
                </a:solidFill>
              </a:rPr>
              <a:t>9/29/2010</a:t>
            </a:fld>
            <a:endParaRPr lang="en-US">
              <a:solidFill>
                <a:prstClr val="black">
                  <a:tint val="75000"/>
                </a:prstClr>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عنصر نائب لرقم الشريحة 5"/>
          <p:cNvSpPr>
            <a:spLocks noGrp="1"/>
          </p:cNvSpPr>
          <p:nvPr>
            <p:ph type="sldNum" sz="quarter" idx="12"/>
          </p:nvPr>
        </p:nvSpPr>
        <p:spPr>
          <a:xfrm>
            <a:off x="179512" y="6309320"/>
            <a:ext cx="2133600" cy="365125"/>
          </a:xfrm>
        </p:spPr>
        <p:txBody>
          <a:bodyPr/>
          <a:lstStyle>
            <a:lvl1pPr algn="l">
              <a:defRPr/>
            </a:lvl1pPr>
          </a:lstStyle>
          <a:p>
            <a:pPr>
              <a:defRPr/>
            </a:pPr>
            <a:fld id="{0374BA48-09DF-438D-8644-E8380B88B511}"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34347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solidFill>
                  <a:schemeClr val="bg1"/>
                </a:solidFill>
              </a:defRPr>
            </a:lvl1pPr>
          </a:lstStyle>
          <a:p>
            <a:r>
              <a:rPr lang="ar-SA" dirty="0" smtClean="0"/>
              <a:t>انقر لتحرير نمط العنوان الرئيسي</a:t>
            </a:r>
            <a:endParaRPr lang="en-US" dirty="0"/>
          </a:p>
        </p:txBody>
      </p:sp>
      <p:sp>
        <p:nvSpPr>
          <p:cNvPr id="3" name="عنصر نائب للمحتوى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ar-SA" dirty="0" smtClean="0"/>
              <a:t>انقر لتحرير أنماط النص الرئيسي</a:t>
            </a:r>
          </a:p>
          <a:p>
            <a:pPr lvl="1"/>
            <a:r>
              <a:rPr lang="ar-SA" dirty="0" smtClean="0"/>
              <a:t>المستوى الثاني</a:t>
            </a:r>
          </a:p>
          <a:p>
            <a:pPr lvl="2"/>
            <a:r>
              <a:rPr lang="ar-SA" dirty="0" smtClean="0"/>
              <a:t>المستوى الثالث</a:t>
            </a:r>
          </a:p>
          <a:p>
            <a:pPr lvl="3"/>
            <a:r>
              <a:rPr lang="ar-SA" dirty="0" smtClean="0"/>
              <a:t>المستوى الرابع</a:t>
            </a:r>
          </a:p>
          <a:p>
            <a:pPr lvl="4"/>
            <a:r>
              <a:rPr lang="ar-SA" dirty="0" smtClean="0"/>
              <a:t>المستوى الخامس</a:t>
            </a:r>
            <a:endParaRPr lang="en-US" dirty="0"/>
          </a:p>
        </p:txBody>
      </p:sp>
      <p:sp>
        <p:nvSpPr>
          <p:cNvPr id="4" name="عنصر نائب للتاريخ 3"/>
          <p:cNvSpPr>
            <a:spLocks noGrp="1"/>
          </p:cNvSpPr>
          <p:nvPr>
            <p:ph type="dt" sz="half" idx="10"/>
          </p:nvPr>
        </p:nvSpPr>
        <p:spPr/>
        <p:txBody>
          <a:bodyPr/>
          <a:lstStyle>
            <a:lvl1pPr>
              <a:defRPr/>
            </a:lvl1pPr>
          </a:lstStyle>
          <a:p>
            <a:pPr>
              <a:defRPr/>
            </a:pPr>
            <a:fld id="{E6106408-F9D1-4E33-BEA1-A4B1EBB0E547}" type="datetime1">
              <a:rPr lang="en-US" smtClean="0">
                <a:solidFill>
                  <a:prstClr val="black">
                    <a:tint val="75000"/>
                  </a:prstClr>
                </a:solidFill>
              </a:rPr>
              <a:t>9/29/2010</a:t>
            </a:fld>
            <a:endParaRPr lang="en-US">
              <a:solidFill>
                <a:prstClr val="black">
                  <a:tint val="75000"/>
                </a:prstClr>
              </a:solidFill>
            </a:endParaRPr>
          </a:p>
        </p:txBody>
      </p:sp>
      <p:sp>
        <p:nvSpPr>
          <p:cNvPr id="5" name="عنصر نائب للتذييل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عنصر نائب لرقم الشريحة 5"/>
          <p:cNvSpPr>
            <a:spLocks noGrp="1"/>
          </p:cNvSpPr>
          <p:nvPr>
            <p:ph type="sldNum" sz="quarter" idx="12"/>
          </p:nvPr>
        </p:nvSpPr>
        <p:spPr/>
        <p:txBody>
          <a:bodyPr/>
          <a:lstStyle>
            <a:lvl1pPr algn="l">
              <a:defRPr/>
            </a:lvl1pPr>
          </a:lstStyle>
          <a:p>
            <a:pPr>
              <a:defRPr/>
            </a:pPr>
            <a:fld id="{62F72032-8ADD-4FE6-B7ED-7F8E559D55C9}"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20338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solidFill>
                  <a:schemeClr val="bg1"/>
                </a:solidFill>
              </a:defRPr>
            </a:lvl1pPr>
          </a:lstStyle>
          <a:p>
            <a:r>
              <a:rPr lang="ar-SA" dirty="0" smtClean="0"/>
              <a:t>انقر لتحرير نمط العنوان الرئيسي</a:t>
            </a:r>
            <a:endParaRPr lang="en-US" dirty="0"/>
          </a:p>
        </p:txBody>
      </p:sp>
      <p:sp>
        <p:nvSpPr>
          <p:cNvPr id="3" name="عنصر نائب للمحتوى 2"/>
          <p:cNvSpPr>
            <a:spLocks noGrp="1"/>
          </p:cNvSpPr>
          <p:nvPr>
            <p:ph sz="half" idx="1"/>
          </p:nvPr>
        </p:nvSpPr>
        <p:spPr>
          <a:xfrm>
            <a:off x="457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ar-SA" dirty="0" smtClean="0"/>
              <a:t>انقر لتحرير أنماط النص الرئيسي</a:t>
            </a:r>
          </a:p>
          <a:p>
            <a:pPr lvl="1"/>
            <a:r>
              <a:rPr lang="ar-SA" dirty="0" smtClean="0"/>
              <a:t>المستوى الثاني</a:t>
            </a:r>
          </a:p>
          <a:p>
            <a:pPr lvl="2"/>
            <a:r>
              <a:rPr lang="ar-SA" dirty="0" smtClean="0"/>
              <a:t>المستوى الثالث</a:t>
            </a:r>
          </a:p>
          <a:p>
            <a:pPr lvl="3"/>
            <a:r>
              <a:rPr lang="ar-SA" dirty="0" smtClean="0"/>
              <a:t>المستوى الرابع</a:t>
            </a:r>
          </a:p>
          <a:p>
            <a:pPr lvl="4"/>
            <a:r>
              <a:rPr lang="ar-SA" dirty="0" smtClean="0"/>
              <a:t>المستوى الخامس</a:t>
            </a:r>
            <a:endParaRPr lang="en-US" dirty="0"/>
          </a:p>
        </p:txBody>
      </p:sp>
      <p:sp>
        <p:nvSpPr>
          <p:cNvPr id="4" name="عنصر نائب للمحتوى 3"/>
          <p:cNvSpPr>
            <a:spLocks noGrp="1"/>
          </p:cNvSpPr>
          <p:nvPr>
            <p:ph sz="half" idx="2"/>
          </p:nvPr>
        </p:nvSpPr>
        <p:spPr>
          <a:xfrm>
            <a:off x="4648200"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ar-SA" dirty="0" smtClean="0"/>
              <a:t>انقر لتحرير أنماط النص الرئيسي</a:t>
            </a:r>
          </a:p>
          <a:p>
            <a:pPr lvl="1"/>
            <a:r>
              <a:rPr lang="ar-SA" dirty="0" smtClean="0"/>
              <a:t>المستوى الثاني</a:t>
            </a:r>
          </a:p>
          <a:p>
            <a:pPr lvl="2"/>
            <a:r>
              <a:rPr lang="ar-SA" dirty="0" smtClean="0"/>
              <a:t>المستوى الثالث</a:t>
            </a:r>
          </a:p>
          <a:p>
            <a:pPr lvl="3"/>
            <a:r>
              <a:rPr lang="ar-SA" dirty="0" smtClean="0"/>
              <a:t>المستوى الرابع</a:t>
            </a:r>
          </a:p>
          <a:p>
            <a:pPr lvl="4"/>
            <a:r>
              <a:rPr lang="ar-SA" dirty="0" smtClean="0"/>
              <a:t>المستوى الخامس</a:t>
            </a:r>
            <a:endParaRPr lang="en-US" dirty="0"/>
          </a:p>
        </p:txBody>
      </p:sp>
      <p:sp>
        <p:nvSpPr>
          <p:cNvPr id="5" name="عنصر نائب للتاريخ 3"/>
          <p:cNvSpPr>
            <a:spLocks noGrp="1"/>
          </p:cNvSpPr>
          <p:nvPr>
            <p:ph type="dt" sz="half" idx="10"/>
          </p:nvPr>
        </p:nvSpPr>
        <p:spPr/>
        <p:txBody>
          <a:bodyPr/>
          <a:lstStyle>
            <a:lvl1pPr>
              <a:defRPr/>
            </a:lvl1pPr>
          </a:lstStyle>
          <a:p>
            <a:pPr>
              <a:defRPr/>
            </a:pPr>
            <a:fld id="{490FAC5D-96CE-4BCD-813B-89C95398D223}" type="datetime1">
              <a:rPr lang="en-US" smtClean="0">
                <a:solidFill>
                  <a:prstClr val="black">
                    <a:tint val="75000"/>
                  </a:prstClr>
                </a:solidFill>
              </a:rPr>
              <a:t>9/29/2010</a:t>
            </a:fld>
            <a:endParaRPr lang="en-US">
              <a:solidFill>
                <a:prstClr val="black">
                  <a:tint val="75000"/>
                </a:prstClr>
              </a:solidFill>
            </a:endParaRPr>
          </a:p>
        </p:txBody>
      </p:sp>
      <p:sp>
        <p:nvSpPr>
          <p:cNvPr id="6" name="عنصر نائب للتذييل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عنصر نائب لرقم الشريحة 5"/>
          <p:cNvSpPr>
            <a:spLocks noGrp="1"/>
          </p:cNvSpPr>
          <p:nvPr>
            <p:ph type="sldNum" sz="quarter" idx="12"/>
          </p:nvPr>
        </p:nvSpPr>
        <p:spPr/>
        <p:txBody>
          <a:bodyPr/>
          <a:lstStyle>
            <a:lvl1pPr algn="l">
              <a:defRPr/>
            </a:lvl1pPr>
          </a:lstStyle>
          <a:p>
            <a:pPr>
              <a:defRPr/>
            </a:pPr>
            <a:fld id="{C2AE3888-5AEB-4B37-BEA9-E538E8FE8116}"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760400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026" name="عنصر نائب للعنوان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عنصر نائب للنص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4" name="عنصر نائب للتاريخ 3"/>
          <p:cNvSpPr>
            <a:spLocks noGrp="1"/>
          </p:cNvSpPr>
          <p:nvPr>
            <p:ph type="dt" sz="half" idx="2"/>
          </p:nvPr>
        </p:nvSpPr>
        <p:spPr>
          <a:xfrm>
            <a:off x="6372200" y="6381328"/>
            <a:ext cx="2133600" cy="365125"/>
          </a:xfrm>
          <a:prstGeom prst="rect">
            <a:avLst/>
          </a:prstGeom>
        </p:spPr>
        <p:txBody>
          <a:bodyPr vert="horz" lIns="91440" tIns="45720" rIns="91440" bIns="45720" rtlCol="0" anchor="ctr"/>
          <a:lstStyle>
            <a:lvl1pPr algn="l" rtl="0" fontAlgn="auto">
              <a:spcBef>
                <a:spcPts val="0"/>
              </a:spcBef>
              <a:spcAft>
                <a:spcPts val="0"/>
              </a:spcAft>
              <a:defRPr sz="1200">
                <a:solidFill>
                  <a:schemeClr val="tx1">
                    <a:tint val="75000"/>
                  </a:schemeClr>
                </a:solidFill>
                <a:latin typeface="+mn-lt"/>
                <a:cs typeface="+mn-cs"/>
              </a:defRPr>
            </a:lvl1pPr>
          </a:lstStyle>
          <a:p>
            <a:pPr>
              <a:defRPr/>
            </a:pPr>
            <a:fld id="{A382ECB6-4FB0-425D-82BB-19C390D28C00}" type="datetime1">
              <a:rPr lang="en-US" smtClean="0">
                <a:solidFill>
                  <a:prstClr val="black">
                    <a:tint val="75000"/>
                  </a:prstClr>
                </a:solidFill>
              </a:rPr>
              <a:t>9/29/2010</a:t>
            </a:fld>
            <a:endParaRPr lang="en-US">
              <a:solidFill>
                <a:prstClr val="black">
                  <a:tint val="75000"/>
                </a:prstClr>
              </a:solidFill>
            </a:endParaRPr>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0" fontAlgn="auto">
              <a:spcBef>
                <a:spcPts val="0"/>
              </a:spcBef>
              <a:spcAft>
                <a:spcPts val="0"/>
              </a:spcAft>
              <a:defRPr sz="1200">
                <a:solidFill>
                  <a:schemeClr val="tx1">
                    <a:tint val="75000"/>
                  </a:schemeClr>
                </a:solidFill>
                <a:latin typeface="+mn-lt"/>
                <a:cs typeface="+mn-cs"/>
              </a:defRPr>
            </a:lvl1pPr>
          </a:lstStyle>
          <a:p>
            <a:pPr>
              <a:defRPr/>
            </a:pPr>
            <a:endParaRPr lang="en-US" dirty="0">
              <a:solidFill>
                <a:prstClr val="black">
                  <a:tint val="75000"/>
                </a:prstClr>
              </a:solidFill>
            </a:endParaRPr>
          </a:p>
        </p:txBody>
      </p:sp>
      <p:sp>
        <p:nvSpPr>
          <p:cNvPr id="6" name="عنصر نائب لرقم الشريحة 5"/>
          <p:cNvSpPr>
            <a:spLocks noGrp="1"/>
          </p:cNvSpPr>
          <p:nvPr>
            <p:ph type="sldNum" sz="quarter" idx="4"/>
          </p:nvPr>
        </p:nvSpPr>
        <p:spPr>
          <a:xfrm>
            <a:off x="323528" y="6309320"/>
            <a:ext cx="2133600" cy="365125"/>
          </a:xfrm>
          <a:prstGeom prst="rect">
            <a:avLst/>
          </a:prstGeom>
        </p:spPr>
        <p:txBody>
          <a:bodyPr vert="horz" lIns="91440" tIns="45720" rIns="91440" bIns="45720" rtlCol="0" anchor="ctr"/>
          <a:lstStyle>
            <a:lvl1pPr algn="r" rtl="0" fontAlgn="auto">
              <a:spcBef>
                <a:spcPts val="0"/>
              </a:spcBef>
              <a:spcAft>
                <a:spcPts val="0"/>
              </a:spcAft>
              <a:defRPr sz="2400">
                <a:solidFill>
                  <a:schemeClr val="tx1">
                    <a:tint val="75000"/>
                  </a:schemeClr>
                </a:solidFill>
                <a:latin typeface="+mn-lt"/>
                <a:cs typeface="+mn-cs"/>
              </a:defRPr>
            </a:lvl1pPr>
          </a:lstStyle>
          <a:p>
            <a:pPr>
              <a:defRPr/>
            </a:pPr>
            <a:fld id="{1FBA8A56-F155-4BD0-B858-1F26D9363D5F}"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177788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ctr" rtl="0" eaLnBrk="0" fontAlgn="base" hangingPunct="0">
        <a:spcBef>
          <a:spcPct val="0"/>
        </a:spcBef>
        <a:spcAft>
          <a:spcPct val="0"/>
        </a:spcAft>
        <a:defRPr sz="4400" kern="1200">
          <a:solidFill>
            <a:schemeClr val="bg1"/>
          </a:solidFill>
          <a:latin typeface="+mj-lt"/>
          <a:ea typeface="+mj-ea"/>
          <a:cs typeface="Arial" pitchFamily="34" charset="0"/>
        </a:defRPr>
      </a:lvl1pPr>
      <a:lvl2pPr algn="ctr" rtl="0" eaLnBrk="0" fontAlgn="base" hangingPunct="0">
        <a:spcBef>
          <a:spcPct val="0"/>
        </a:spcBef>
        <a:spcAft>
          <a:spcPct val="0"/>
        </a:spcAft>
        <a:defRPr sz="4400">
          <a:solidFill>
            <a:schemeClr val="tx1"/>
          </a:solidFill>
          <a:latin typeface="Calibri" pitchFamily="34" charset="0"/>
          <a:cs typeface="Arial" pitchFamily="34" charset="0"/>
        </a:defRPr>
      </a:lvl2pPr>
      <a:lvl3pPr algn="ctr" rtl="0" eaLnBrk="0" fontAlgn="base" hangingPunct="0">
        <a:spcBef>
          <a:spcPct val="0"/>
        </a:spcBef>
        <a:spcAft>
          <a:spcPct val="0"/>
        </a:spcAft>
        <a:defRPr sz="4400">
          <a:solidFill>
            <a:schemeClr val="tx1"/>
          </a:solidFill>
          <a:latin typeface="Calibri" pitchFamily="34" charset="0"/>
          <a:cs typeface="Arial" pitchFamily="34" charset="0"/>
        </a:defRPr>
      </a:lvl3pPr>
      <a:lvl4pPr algn="ctr" rtl="0" eaLnBrk="0" fontAlgn="base" hangingPunct="0">
        <a:spcBef>
          <a:spcPct val="0"/>
        </a:spcBef>
        <a:spcAft>
          <a:spcPct val="0"/>
        </a:spcAft>
        <a:defRPr sz="4400">
          <a:solidFill>
            <a:schemeClr val="tx1"/>
          </a:solidFill>
          <a:latin typeface="Calibri" pitchFamily="34" charset="0"/>
          <a:cs typeface="Arial" pitchFamily="34" charset="0"/>
        </a:defRPr>
      </a:lvl4pPr>
      <a:lvl5pPr algn="ctr" rtl="0" eaLnBrk="0" fontAlgn="base" hangingPunct="0">
        <a:spcBef>
          <a:spcPct val="0"/>
        </a:spcBef>
        <a:spcAft>
          <a:spcPct val="0"/>
        </a:spcAft>
        <a:defRPr sz="4400">
          <a:solidFill>
            <a:schemeClr val="tx1"/>
          </a:solidFill>
          <a:latin typeface="Calibri" pitchFamily="34" charset="0"/>
          <a:cs typeface="Arial" pitchFamily="34" charset="0"/>
        </a:defRPr>
      </a:lvl5pPr>
      <a:lvl6pPr marL="457200" algn="ctr" rtl="0" fontAlgn="base">
        <a:spcBef>
          <a:spcPct val="0"/>
        </a:spcBef>
        <a:spcAft>
          <a:spcPct val="0"/>
        </a:spcAft>
        <a:defRPr sz="4400">
          <a:solidFill>
            <a:schemeClr val="tx1"/>
          </a:solidFill>
          <a:latin typeface="Calibri" pitchFamily="34" charset="0"/>
          <a:cs typeface="Arial" pitchFamily="34" charset="0"/>
        </a:defRPr>
      </a:lvl6pPr>
      <a:lvl7pPr marL="914400" algn="ctr" rtl="0" fontAlgn="base">
        <a:spcBef>
          <a:spcPct val="0"/>
        </a:spcBef>
        <a:spcAft>
          <a:spcPct val="0"/>
        </a:spcAft>
        <a:defRPr sz="4400">
          <a:solidFill>
            <a:schemeClr val="tx1"/>
          </a:solidFill>
          <a:latin typeface="Calibri" pitchFamily="34" charset="0"/>
          <a:cs typeface="Arial" pitchFamily="34" charset="0"/>
        </a:defRPr>
      </a:lvl7pPr>
      <a:lvl8pPr marL="1371600" algn="ctr" rtl="0" fontAlgn="base">
        <a:spcBef>
          <a:spcPct val="0"/>
        </a:spcBef>
        <a:spcAft>
          <a:spcPct val="0"/>
        </a:spcAft>
        <a:defRPr sz="4400">
          <a:solidFill>
            <a:schemeClr val="tx1"/>
          </a:solidFill>
          <a:latin typeface="Calibri" pitchFamily="34" charset="0"/>
          <a:cs typeface="Arial" pitchFamily="34" charset="0"/>
        </a:defRPr>
      </a:lvl8pPr>
      <a:lvl9pPr marL="1828800" algn="ctr" rtl="0" fontAlgn="base">
        <a:spcBef>
          <a:spcPct val="0"/>
        </a:spcBef>
        <a:spcAft>
          <a:spcPct val="0"/>
        </a:spcAft>
        <a:defRPr sz="4400">
          <a:solidFill>
            <a:schemeClr val="tx1"/>
          </a:solidFill>
          <a:latin typeface="Calibri" pitchFamily="34" charset="0"/>
          <a:cs typeface="Arial"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bg1"/>
          </a:solidFill>
          <a:latin typeface="+mn-lt"/>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bg1"/>
          </a:solidFill>
          <a:latin typeface="+mn-lt"/>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bg1"/>
          </a:solidFill>
          <a:latin typeface="+mn-lt"/>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bg1"/>
          </a:solidFill>
          <a:latin typeface="+mn-lt"/>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bg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png"/><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ctrTitle"/>
          </p:nvPr>
        </p:nvSpPr>
        <p:spPr>
          <a:xfrm>
            <a:off x="539552" y="764704"/>
            <a:ext cx="7772400" cy="1470025"/>
          </a:xfrm>
        </p:spPr>
        <p:txBody>
          <a:bodyPr/>
          <a:lstStyle/>
          <a:p>
            <a:r>
              <a:rPr lang="ar-JO" dirty="0" smtClean="0"/>
              <a:t>التربة</a:t>
            </a:r>
            <a:endParaRPr lang="ar-JO" dirty="0"/>
          </a:p>
        </p:txBody>
      </p:sp>
      <p:sp>
        <p:nvSpPr>
          <p:cNvPr id="2" name="عنصر نائب لرقم الشريحة 1"/>
          <p:cNvSpPr>
            <a:spLocks noGrp="1"/>
          </p:cNvSpPr>
          <p:nvPr>
            <p:ph type="sldNum" sz="quarter" idx="12"/>
          </p:nvPr>
        </p:nvSpPr>
        <p:spPr>
          <a:xfrm>
            <a:off x="107504" y="6381328"/>
            <a:ext cx="2133600" cy="365125"/>
          </a:xfrm>
        </p:spPr>
        <p:txBody>
          <a:bodyPr/>
          <a:lstStyle/>
          <a:p>
            <a:pPr>
              <a:defRPr/>
            </a:pPr>
            <a:fld id="{0374BA48-09DF-438D-8644-E8380B88B511}" type="slidenum">
              <a:rPr lang="en-US" sz="2400" smtClean="0">
                <a:solidFill>
                  <a:prstClr val="black">
                    <a:tint val="75000"/>
                  </a:prstClr>
                </a:solidFill>
              </a:rPr>
              <a:pPr>
                <a:defRPr/>
              </a:pPr>
              <a:t>1</a:t>
            </a:fld>
            <a:endParaRPr lang="en-US" sz="2400" dirty="0">
              <a:solidFill>
                <a:prstClr val="black">
                  <a:tint val="75000"/>
                </a:prstClr>
              </a:solidFill>
            </a:endParaRPr>
          </a:p>
        </p:txBody>
      </p:sp>
    </p:spTree>
    <p:extLst>
      <p:ext uri="{BB962C8B-B14F-4D97-AF65-F5344CB8AC3E}">
        <p14:creationId xmlns:p14="http://schemas.microsoft.com/office/powerpoint/2010/main" val="15824140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JO" dirty="0" smtClean="0"/>
              <a:t>ارتباطات ذات صلة</a:t>
            </a:r>
            <a:endParaRPr lang="ar-JO" dirty="0"/>
          </a:p>
        </p:txBody>
      </p:sp>
      <p:sp>
        <p:nvSpPr>
          <p:cNvPr id="6" name="عنصر نائب للمحتوى 5"/>
          <p:cNvSpPr>
            <a:spLocks noGrp="1"/>
          </p:cNvSpPr>
          <p:nvPr>
            <p:ph sz="half" idx="1"/>
          </p:nvPr>
        </p:nvSpPr>
        <p:spPr>
          <a:xfrm>
            <a:off x="539552" y="1916832"/>
            <a:ext cx="4038600" cy="4525963"/>
          </a:xfrm>
        </p:spPr>
        <p:txBody>
          <a:bodyPr/>
          <a:lstStyle/>
          <a:p>
            <a:pPr algn="r" rtl="1"/>
            <a:r>
              <a:rPr lang="ar-JO" dirty="0" smtClean="0"/>
              <a:t>موقع ويب.</a:t>
            </a:r>
          </a:p>
          <a:p>
            <a:pPr algn="r" rtl="1"/>
            <a:r>
              <a:rPr lang="ar-JO" dirty="0" smtClean="0"/>
              <a:t>ملف.</a:t>
            </a:r>
          </a:p>
          <a:p>
            <a:pPr algn="r" rtl="1"/>
            <a:r>
              <a:rPr lang="ar-JO" dirty="0" smtClean="0"/>
              <a:t>عرض جديد.</a:t>
            </a:r>
          </a:p>
        </p:txBody>
      </p:sp>
      <p:sp>
        <p:nvSpPr>
          <p:cNvPr id="5" name="عنصر نائب لرقم الشريحة 4"/>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10</a:t>
            </a:fld>
            <a:endParaRPr lang="en-US" dirty="0">
              <a:solidFill>
                <a:prstClr val="black">
                  <a:tint val="75000"/>
                </a:prstClr>
              </a:solidFill>
            </a:endParaRPr>
          </a:p>
        </p:txBody>
      </p:sp>
      <p:pic>
        <p:nvPicPr>
          <p:cNvPr id="1026" name="Picture 2" descr="C:\Program Files (x86)\Microsoft Office\MEDIA\CAGCAT10\j0300520.gif"/>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868144" y="2060848"/>
            <a:ext cx="1837134" cy="1579935"/>
          </a:xfrm>
          <a:prstGeom prst="rect">
            <a:avLst/>
          </a:prstGeom>
          <a:noFill/>
          <a:extLst>
            <a:ext uri="{909E8E84-426E-40DD-AFC4-6F175D3DCCD1}">
              <a14:hiddenFill xmlns:a14="http://schemas.microsoft.com/office/drawing/2010/main">
                <a:solidFill>
                  <a:srgbClr val="FFFFFF"/>
                </a:solidFill>
              </a14:hiddenFill>
            </a:ext>
          </a:extLst>
        </p:spPr>
      </p:pic>
      <p:sp>
        <p:nvSpPr>
          <p:cNvPr id="7" name="زر إجراء: مخصص 6">
            <a:hlinkClick r:id="" action="ppaction://hlinkshowjump?jump=nextslide" highlightClick="1"/>
          </p:cNvPr>
          <p:cNvSpPr/>
          <p:nvPr/>
        </p:nvSpPr>
        <p:spPr>
          <a:xfrm>
            <a:off x="331034" y="4725144"/>
            <a:ext cx="1872208"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JO" dirty="0" smtClean="0"/>
              <a:t>ارتباط بعرض مخصص</a:t>
            </a:r>
            <a:endParaRPr lang="ar-JO" dirty="0"/>
          </a:p>
        </p:txBody>
      </p:sp>
      <p:sp>
        <p:nvSpPr>
          <p:cNvPr id="8" name="زر إجراء: مخصص 7">
            <a:hlinkClick r:id="" action="ppaction://hlinkshowjump?jump=nextslide" highlightClick="1"/>
          </p:cNvPr>
          <p:cNvSpPr/>
          <p:nvPr/>
        </p:nvSpPr>
        <p:spPr>
          <a:xfrm>
            <a:off x="2534276" y="4725144"/>
            <a:ext cx="1872208"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JO" dirty="0" smtClean="0"/>
              <a:t>ارتباط بملف</a:t>
            </a:r>
            <a:endParaRPr lang="ar-JO" dirty="0"/>
          </a:p>
        </p:txBody>
      </p:sp>
      <p:sp>
        <p:nvSpPr>
          <p:cNvPr id="9" name="زر إجراء: مخصص 8">
            <a:hlinkClick r:id="" action="ppaction://noaction" highlightClick="1"/>
          </p:cNvPr>
          <p:cNvSpPr/>
          <p:nvPr/>
        </p:nvSpPr>
        <p:spPr>
          <a:xfrm>
            <a:off x="4737518" y="4725144"/>
            <a:ext cx="1872208"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JO" dirty="0" smtClean="0"/>
              <a:t>ارتباط بـ </a:t>
            </a:r>
            <a:r>
              <a:rPr lang="en-US" dirty="0" smtClean="0"/>
              <a:t>URL</a:t>
            </a:r>
            <a:endParaRPr lang="ar-JO" dirty="0"/>
          </a:p>
        </p:txBody>
      </p:sp>
      <p:sp>
        <p:nvSpPr>
          <p:cNvPr id="10" name="زر إجراء: مخصص 9">
            <a:hlinkClick r:id="" action="ppaction://hlinkshowjump?jump=nextslide" highlightClick="1"/>
          </p:cNvPr>
          <p:cNvSpPr/>
          <p:nvPr/>
        </p:nvSpPr>
        <p:spPr>
          <a:xfrm>
            <a:off x="6940760" y="4725144"/>
            <a:ext cx="1872208" cy="64807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JO" dirty="0" smtClean="0"/>
              <a:t>ارتباط بشريحة معينة</a:t>
            </a:r>
            <a:endParaRPr lang="ar-JO" dirty="0"/>
          </a:p>
        </p:txBody>
      </p:sp>
    </p:spTree>
    <p:extLst>
      <p:ext uri="{BB962C8B-B14F-4D97-AF65-F5344CB8AC3E}">
        <p14:creationId xmlns:p14="http://schemas.microsoft.com/office/powerpoint/2010/main" val="1391522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JO" dirty="0" smtClean="0"/>
              <a:t>ربط البيانات بالشريحة</a:t>
            </a:r>
            <a:endParaRPr lang="ar-JO" dirty="0"/>
          </a:p>
        </p:txBody>
      </p:sp>
      <p:sp>
        <p:nvSpPr>
          <p:cNvPr id="4" name="عنصر نائب لرقم الشريحة 3"/>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11</a:t>
            </a:fld>
            <a:endParaRPr lang="en-US">
              <a:solidFill>
                <a:prstClr val="black">
                  <a:tint val="75000"/>
                </a:prstClr>
              </a:solidFill>
            </a:endParaRPr>
          </a:p>
        </p:txBody>
      </p:sp>
    </p:spTree>
    <p:extLst>
      <p:ext uri="{BB962C8B-B14F-4D97-AF65-F5344CB8AC3E}">
        <p14:creationId xmlns:p14="http://schemas.microsoft.com/office/powerpoint/2010/main" val="550532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JO" dirty="0"/>
              <a:t>إدراج الملف ككائن</a:t>
            </a:r>
          </a:p>
        </p:txBody>
      </p:sp>
      <p:sp>
        <p:nvSpPr>
          <p:cNvPr id="4" name="عنصر نائب لرقم الشريحة 3"/>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12</a:t>
            </a:fld>
            <a:endParaRPr lang="en-US">
              <a:solidFill>
                <a:prstClr val="black">
                  <a:tint val="75000"/>
                </a:prstClr>
              </a:solidFill>
            </a:endParaRPr>
          </a:p>
        </p:txBody>
      </p:sp>
    </p:spTree>
    <p:extLst>
      <p:ext uri="{BB962C8B-B14F-4D97-AF65-F5344CB8AC3E}">
        <p14:creationId xmlns:p14="http://schemas.microsoft.com/office/powerpoint/2010/main" val="3924319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rot="16200000">
            <a:off x="-3543300" y="2171700"/>
            <a:ext cx="8229600" cy="1143000"/>
          </a:xfrm>
        </p:spPr>
        <p:txBody>
          <a:bodyPr/>
          <a:lstStyle/>
          <a:p>
            <a:r>
              <a:rPr lang="ar-JO" dirty="0" smtClean="0"/>
              <a:t>كائن مضمن غير مرتبط</a:t>
            </a:r>
            <a:endParaRPr lang="ar-JO" dirty="0"/>
          </a:p>
        </p:txBody>
      </p:sp>
      <p:sp>
        <p:nvSpPr>
          <p:cNvPr id="4" name="عنصر نائب لرقم الشريحة 3"/>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13</a:t>
            </a:fld>
            <a:endParaRPr lang="en-US">
              <a:solidFill>
                <a:prstClr val="black">
                  <a:tint val="75000"/>
                </a:prstClr>
              </a:solidFill>
            </a:endParaRPr>
          </a:p>
        </p:txBody>
      </p:sp>
    </p:spTree>
    <p:extLst>
      <p:ext uri="{BB962C8B-B14F-4D97-AF65-F5344CB8AC3E}">
        <p14:creationId xmlns:p14="http://schemas.microsoft.com/office/powerpoint/2010/main" val="3457799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JO" dirty="0" smtClean="0"/>
              <a:t>تحرير عرض تقديمي مضمن</a:t>
            </a:r>
            <a:endParaRPr lang="ar-JO" dirty="0"/>
          </a:p>
        </p:txBody>
      </p:sp>
      <p:sp>
        <p:nvSpPr>
          <p:cNvPr id="4" name="عنصر نائب لرقم الشريحة 3"/>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14</a:t>
            </a:fld>
            <a:endParaRPr lang="en-US">
              <a:solidFill>
                <a:prstClr val="black">
                  <a:tint val="75000"/>
                </a:prstClr>
              </a:solidFill>
            </a:endParaRPr>
          </a:p>
        </p:txBody>
      </p:sp>
      <p:graphicFrame>
        <p:nvGraphicFramePr>
          <p:cNvPr id="5" name="كائن 4">
            <a:hlinkClick r:id="" action="ppaction://ole?verb=0"/>
          </p:cNvPr>
          <p:cNvGraphicFramePr>
            <a:graphicFrameLocks noChangeAspect="1"/>
          </p:cNvGraphicFramePr>
          <p:nvPr>
            <p:extLst>
              <p:ext uri="{D42A27DB-BD31-4B8C-83A1-F6EECF244321}">
                <p14:modId xmlns:p14="http://schemas.microsoft.com/office/powerpoint/2010/main" val="4014638597"/>
              </p:ext>
            </p:extLst>
          </p:nvPr>
        </p:nvGraphicFramePr>
        <p:xfrm>
          <a:off x="2286000" y="1714500"/>
          <a:ext cx="4570413" cy="3427413"/>
        </p:xfrm>
        <a:graphic>
          <a:graphicData uri="http://schemas.openxmlformats.org/presentationml/2006/ole">
            <mc:AlternateContent xmlns:mc="http://schemas.openxmlformats.org/markup-compatibility/2006">
              <mc:Choice xmlns:v="urn:schemas-microsoft-com:vml" Requires="v">
                <p:oleObj spid="_x0000_s1027" name="Presentation" r:id="rId3" imgW="4570415" imgH="3427327" progId="PowerPoint.Show.12">
                  <p:embed/>
                </p:oleObj>
              </mc:Choice>
              <mc:Fallback>
                <p:oleObj name="Presentation" r:id="rId3" imgW="4570415" imgH="3427327" progId="PowerPoint.Show.12">
                  <p:embed/>
                  <p:pic>
                    <p:nvPicPr>
                      <p:cNvPr id="0" name=""/>
                      <p:cNvPicPr/>
                      <p:nvPr/>
                    </p:nvPicPr>
                    <p:blipFill>
                      <a:blip r:embed="rId4"/>
                      <a:stretch>
                        <a:fillRect/>
                      </a:stretch>
                    </p:blipFill>
                    <p:spPr>
                      <a:xfrm>
                        <a:off x="2286000" y="1714500"/>
                        <a:ext cx="4570413" cy="3427413"/>
                      </a:xfrm>
                      <a:prstGeom prst="rect">
                        <a:avLst/>
                      </a:prstGeom>
                    </p:spPr>
                  </p:pic>
                </p:oleObj>
              </mc:Fallback>
            </mc:AlternateContent>
          </a:graphicData>
        </a:graphic>
      </p:graphicFrame>
    </p:spTree>
    <p:extLst>
      <p:ext uri="{BB962C8B-B14F-4D97-AF65-F5344CB8AC3E}">
        <p14:creationId xmlns:p14="http://schemas.microsoft.com/office/powerpoint/2010/main" val="587965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عنوان 1"/>
          <p:cNvSpPr>
            <a:spLocks noGrp="1"/>
          </p:cNvSpPr>
          <p:nvPr>
            <p:ph type="title"/>
          </p:nvPr>
        </p:nvSpPr>
        <p:spPr>
          <a:xfrm>
            <a:off x="374847" y="509588"/>
            <a:ext cx="8229601" cy="1143000"/>
          </a:xfrm>
        </p:spPr>
        <p:txBody>
          <a:bodyPr/>
          <a:lstStyle/>
          <a:p>
            <a:pPr eaLnBrk="1" hangingPunct="1"/>
            <a:r>
              <a:rPr lang="ar-SA" dirty="0" smtClean="0">
                <a:cs typeface="Times New Roman" pitchFamily="18" charset="0"/>
              </a:rPr>
              <a:t>مقاطع التربة</a:t>
            </a:r>
            <a:endParaRPr lang="en-US" dirty="0" smtClean="0"/>
          </a:p>
        </p:txBody>
      </p:sp>
      <p:sp>
        <p:nvSpPr>
          <p:cNvPr id="3" name="عنصر نائب للمحتوى 2"/>
          <p:cNvSpPr>
            <a:spLocks noGrp="1"/>
          </p:cNvSpPr>
          <p:nvPr>
            <p:ph idx="1"/>
          </p:nvPr>
        </p:nvSpPr>
        <p:spPr>
          <a:xfrm rot="21572162">
            <a:off x="457200" y="1600200"/>
            <a:ext cx="8229600" cy="4525963"/>
          </a:xfrm>
        </p:spPr>
        <p:txBody>
          <a:bodyPr rtlCol="0">
            <a:normAutofit/>
          </a:bodyPr>
          <a:lstStyle/>
          <a:p>
            <a:pPr marL="0" indent="0" algn="r" rtl="1" eaLnBrk="1" fontAlgn="auto" hangingPunct="1">
              <a:spcAft>
                <a:spcPts val="0"/>
              </a:spcAft>
              <a:buFont typeface="Arial" pitchFamily="34" charset="0"/>
              <a:buNone/>
              <a:defRPr/>
            </a:pPr>
            <a:r>
              <a:rPr lang="ar-SA" dirty="0" smtClean="0">
                <a:cs typeface="+mn-cs"/>
              </a:rPr>
              <a:t>يمكن تعريف مقطع التربة بأنه </a:t>
            </a:r>
            <a:r>
              <a:rPr lang="ar-SA" dirty="0" smtClean="0">
                <a:cs typeface="+mn-cs"/>
                <a:hlinkClick r:id="rId2" action="ppaction://hlinksldjump"/>
              </a:rPr>
              <a:t>المقطع الرأسي </a:t>
            </a:r>
            <a:r>
              <a:rPr lang="ar-SA" dirty="0" smtClean="0">
                <a:cs typeface="+mn-cs"/>
              </a:rPr>
              <a:t>لجسم التربة الذي يظهر فيه تتابع نطاقاتها بدءاً من سطح الأرض و انتهاءً بالصخر الذي تكونت فوقه التربة</a:t>
            </a:r>
          </a:p>
        </p:txBody>
      </p:sp>
      <p:sp>
        <p:nvSpPr>
          <p:cNvPr id="2" name="عنصر نائب لرقم الشريحة 1"/>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2</a:t>
            </a:fld>
            <a:endParaRPr lang="en-US">
              <a:solidFill>
                <a:prstClr val="black">
                  <a:tint val="75000"/>
                </a:prstClr>
              </a:solidFill>
            </a:endParaRPr>
          </a:p>
        </p:txBody>
      </p:sp>
    </p:spTree>
    <p:extLst>
      <p:ext uri="{BB962C8B-B14F-4D97-AF65-F5344CB8AC3E}">
        <p14:creationId xmlns:p14="http://schemas.microsoft.com/office/powerpoint/2010/main" val="595338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عنوان 1"/>
          <p:cNvSpPr>
            <a:spLocks noGrp="1"/>
          </p:cNvSpPr>
          <p:nvPr>
            <p:ph type="title"/>
          </p:nvPr>
        </p:nvSpPr>
        <p:spPr/>
        <p:txBody>
          <a:bodyPr/>
          <a:lstStyle/>
          <a:p>
            <a:pPr eaLnBrk="1" hangingPunct="1"/>
            <a:r>
              <a:rPr lang="ar-SA" dirty="0" smtClean="0">
                <a:cs typeface="Times New Roman" pitchFamily="18" charset="0"/>
              </a:rPr>
              <a:t>نطاقات</a:t>
            </a:r>
            <a:r>
              <a:rPr lang="ar-JO" dirty="0" smtClean="0">
                <a:cs typeface="Times New Roman" pitchFamily="18" charset="0"/>
              </a:rPr>
              <a:t> التربة</a:t>
            </a:r>
            <a:endParaRPr lang="en-US" dirty="0" smtClean="0"/>
          </a:p>
        </p:txBody>
      </p:sp>
      <p:pic>
        <p:nvPicPr>
          <p:cNvPr id="14339" name="عنصر نائب للمحتوى 4" descr="Soil_profile.png"/>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447800"/>
            <a:ext cx="3733800" cy="4648200"/>
          </a:xfrm>
        </p:spPr>
      </p:pic>
      <p:sp>
        <p:nvSpPr>
          <p:cNvPr id="14340" name="عنصر نائب للمحتوى 3"/>
          <p:cNvSpPr>
            <a:spLocks noGrp="1"/>
          </p:cNvSpPr>
          <p:nvPr>
            <p:ph sz="half" idx="2"/>
          </p:nvPr>
        </p:nvSpPr>
        <p:spPr/>
        <p:txBody>
          <a:bodyPr/>
          <a:lstStyle/>
          <a:p>
            <a:pPr marL="0" indent="0" algn="r" rtl="1" eaLnBrk="1" hangingPunct="1">
              <a:buNone/>
            </a:pPr>
            <a:r>
              <a:rPr lang="ar-SA" sz="2400" dirty="0" smtClean="0"/>
              <a:t>تقسم التربة </a:t>
            </a:r>
            <a:r>
              <a:rPr lang="ar-JO" sz="2400" dirty="0" smtClean="0"/>
              <a:t>أربعة </a:t>
            </a:r>
            <a:r>
              <a:rPr lang="ar-SA" sz="2400" dirty="0" smtClean="0"/>
              <a:t>نطاقات وفقا لاختلافات بينها وهي</a:t>
            </a:r>
            <a:r>
              <a:rPr lang="ar-JO" sz="2400" dirty="0" smtClean="0"/>
              <a:t>:</a:t>
            </a:r>
            <a:endParaRPr lang="ar-JO" sz="2400" dirty="0" smtClean="0">
              <a:hlinkClick r:id="rId3" action="ppaction://hlinksldjump"/>
            </a:endParaRPr>
          </a:p>
          <a:p>
            <a:pPr algn="r" rtl="1" eaLnBrk="1" hangingPunct="1"/>
            <a:r>
              <a:rPr lang="ar-SA" sz="2400" dirty="0" smtClean="0">
                <a:hlinkClick r:id="rId3" action="ppaction://hlinksldjump"/>
              </a:rPr>
              <a:t>النطاق </a:t>
            </a:r>
            <a:r>
              <a:rPr lang="en-US" sz="2400" dirty="0" smtClean="0">
                <a:hlinkClick r:id="rId3" action="ppaction://hlinksldjump"/>
              </a:rPr>
              <a:t>O</a:t>
            </a:r>
            <a:endParaRPr lang="ar-JO" sz="2400" dirty="0" smtClean="0"/>
          </a:p>
          <a:p>
            <a:pPr algn="r" rtl="1" eaLnBrk="1" hangingPunct="1"/>
            <a:r>
              <a:rPr lang="ar-SA" sz="2400" dirty="0">
                <a:hlinkClick r:id="rId4" action="ppaction://hlinksldjump"/>
              </a:rPr>
              <a:t>النطاق </a:t>
            </a:r>
            <a:r>
              <a:rPr lang="en-US" sz="2400" dirty="0" smtClean="0">
                <a:hlinkClick r:id="rId4" action="ppaction://hlinksldjump"/>
              </a:rPr>
              <a:t>A</a:t>
            </a:r>
            <a:endParaRPr lang="ar-SA" sz="2400" dirty="0"/>
          </a:p>
          <a:p>
            <a:pPr algn="r" rtl="1" eaLnBrk="1" hangingPunct="1"/>
            <a:r>
              <a:rPr lang="ar-SA" sz="2400" dirty="0">
                <a:hlinkClick r:id="rId5" action="ppaction://hlinksldjump"/>
              </a:rPr>
              <a:t>النطاق </a:t>
            </a:r>
            <a:r>
              <a:rPr lang="en-US" sz="2400" dirty="0" smtClean="0">
                <a:hlinkClick r:id="rId5" action="ppaction://hlinksldjump"/>
              </a:rPr>
              <a:t>B</a:t>
            </a:r>
            <a:endParaRPr lang="ar-SA" sz="2400" dirty="0"/>
          </a:p>
          <a:p>
            <a:pPr algn="r" rtl="1" eaLnBrk="1" hangingPunct="1"/>
            <a:r>
              <a:rPr lang="ar-SA" sz="2400" dirty="0" smtClean="0"/>
              <a:t>النطاق </a:t>
            </a:r>
            <a:r>
              <a:rPr lang="en-US" sz="2400" dirty="0" smtClean="0"/>
              <a:t>C</a:t>
            </a:r>
            <a:endParaRPr lang="ar-JO" sz="2400" dirty="0" smtClean="0"/>
          </a:p>
          <a:p>
            <a:pPr marL="0" indent="0" algn="r" rtl="1" eaLnBrk="1" hangingPunct="1">
              <a:buNone/>
            </a:pPr>
            <a:r>
              <a:rPr lang="ar-JO" sz="2400" dirty="0" smtClean="0"/>
              <a:t>و</a:t>
            </a:r>
            <a:r>
              <a:rPr lang="ar-SA" sz="2400" dirty="0" smtClean="0"/>
              <a:t>تسمى </a:t>
            </a:r>
            <a:r>
              <a:rPr lang="ar-SA" sz="2400" dirty="0"/>
              <a:t>التربة التي تحوي هذه الطبقات جميعها بالتربة الناضجة, أما التي تنقصها أي من هذه الطبقات تسمى بالتربة غير الناضجة</a:t>
            </a:r>
            <a:endParaRPr lang="en-US" sz="2400" dirty="0"/>
          </a:p>
          <a:p>
            <a:pPr marL="0" indent="0" algn="r" rtl="1" eaLnBrk="1" hangingPunct="1">
              <a:buNone/>
            </a:pPr>
            <a:endParaRPr lang="ar-SA" sz="2400" dirty="0"/>
          </a:p>
        </p:txBody>
      </p:sp>
      <p:sp>
        <p:nvSpPr>
          <p:cNvPr id="2" name="عنصر نائب لرقم الشريحة 1"/>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3</a:t>
            </a:fld>
            <a:endParaRPr lang="en-US">
              <a:solidFill>
                <a:prstClr val="black">
                  <a:tint val="75000"/>
                </a:prstClr>
              </a:solidFill>
            </a:endParaRPr>
          </a:p>
        </p:txBody>
      </p:sp>
    </p:spTree>
    <p:extLst>
      <p:ext uri="{BB962C8B-B14F-4D97-AF65-F5344CB8AC3E}">
        <p14:creationId xmlns:p14="http://schemas.microsoft.com/office/powerpoint/2010/main" val="3811713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عنوان 1"/>
          <p:cNvSpPr>
            <a:spLocks noGrp="1"/>
          </p:cNvSpPr>
          <p:nvPr>
            <p:ph type="title"/>
          </p:nvPr>
        </p:nvSpPr>
        <p:spPr/>
        <p:txBody>
          <a:bodyPr/>
          <a:lstStyle/>
          <a:p>
            <a:pPr rtl="1" eaLnBrk="1" hangingPunct="1"/>
            <a:r>
              <a:rPr lang="ar-SA" dirty="0"/>
              <a:t>النطاق </a:t>
            </a:r>
            <a:r>
              <a:rPr lang="en-US" dirty="0" smtClean="0"/>
              <a:t>O</a:t>
            </a:r>
          </a:p>
        </p:txBody>
      </p:sp>
      <p:pic>
        <p:nvPicPr>
          <p:cNvPr id="14339" name="عنصر نائب للمحتوى 4" descr="Soil_profile.png"/>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447800"/>
            <a:ext cx="3733800" cy="4648200"/>
          </a:xfrm>
        </p:spPr>
      </p:pic>
      <p:sp>
        <p:nvSpPr>
          <p:cNvPr id="14340" name="عنصر نائب للمحتوى 3"/>
          <p:cNvSpPr>
            <a:spLocks noGrp="1"/>
          </p:cNvSpPr>
          <p:nvPr>
            <p:ph sz="half" idx="2"/>
          </p:nvPr>
        </p:nvSpPr>
        <p:spPr/>
        <p:txBody>
          <a:bodyPr/>
          <a:lstStyle/>
          <a:p>
            <a:pPr marL="0" indent="0" algn="r" rtl="1" eaLnBrk="1" hangingPunct="1">
              <a:buFont typeface="Arial" pitchFamily="34" charset="0"/>
              <a:buNone/>
            </a:pPr>
            <a:r>
              <a:rPr lang="ar-SA" sz="4000" dirty="0" smtClean="0"/>
              <a:t>يتكون من بقايا نباتات ومواد عضوية متحللة ويسمى التربة السطحية</a:t>
            </a:r>
          </a:p>
        </p:txBody>
      </p:sp>
      <p:sp>
        <p:nvSpPr>
          <p:cNvPr id="2" name="زر إجراء: الوراء أو السابق 1">
            <a:hlinkClick r:id="rId3" action="ppaction://hlinksldjump" highlightClick="1"/>
          </p:cNvPr>
          <p:cNvSpPr/>
          <p:nvPr/>
        </p:nvSpPr>
        <p:spPr>
          <a:xfrm>
            <a:off x="7918906" y="6093296"/>
            <a:ext cx="1224136" cy="7647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3" name="عنصر نائب لرقم الشريحة 2"/>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4</a:t>
            </a:fld>
            <a:endParaRPr lang="en-US">
              <a:solidFill>
                <a:prstClr val="black">
                  <a:tint val="75000"/>
                </a:prstClr>
              </a:solidFill>
            </a:endParaRPr>
          </a:p>
        </p:txBody>
      </p:sp>
    </p:spTree>
    <p:extLst>
      <p:ext uri="{BB962C8B-B14F-4D97-AF65-F5344CB8AC3E}">
        <p14:creationId xmlns:p14="http://schemas.microsoft.com/office/powerpoint/2010/main" val="12718181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عنوان 1"/>
          <p:cNvSpPr>
            <a:spLocks noGrp="1"/>
          </p:cNvSpPr>
          <p:nvPr>
            <p:ph type="title"/>
          </p:nvPr>
        </p:nvSpPr>
        <p:spPr/>
        <p:txBody>
          <a:bodyPr/>
          <a:lstStyle/>
          <a:p>
            <a:pPr rtl="1" eaLnBrk="1" hangingPunct="1"/>
            <a:r>
              <a:rPr lang="ar-SA" dirty="0"/>
              <a:t>النطاق </a:t>
            </a:r>
            <a:r>
              <a:rPr lang="en-US" dirty="0"/>
              <a:t>A</a:t>
            </a:r>
            <a:endParaRPr lang="en-US" dirty="0" smtClean="0"/>
          </a:p>
        </p:txBody>
      </p:sp>
      <p:pic>
        <p:nvPicPr>
          <p:cNvPr id="15363" name="عنصر نائب للمحتوى 4" descr="Soil_profile.png"/>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447800"/>
            <a:ext cx="3733800" cy="4648200"/>
          </a:xfrm>
        </p:spPr>
      </p:pic>
      <p:sp>
        <p:nvSpPr>
          <p:cNvPr id="15364" name="عنصر نائب للمحتوى 3"/>
          <p:cNvSpPr>
            <a:spLocks noGrp="1"/>
          </p:cNvSpPr>
          <p:nvPr>
            <p:ph sz="half" idx="2"/>
          </p:nvPr>
        </p:nvSpPr>
        <p:spPr/>
        <p:txBody>
          <a:bodyPr/>
          <a:lstStyle/>
          <a:p>
            <a:pPr algn="r" rtl="1" eaLnBrk="1" hangingPunct="1">
              <a:buFont typeface="Arial" pitchFamily="34" charset="0"/>
              <a:buNone/>
            </a:pPr>
            <a:r>
              <a:rPr lang="ar-SA" sz="3200" dirty="0" smtClean="0"/>
              <a:t>يتكون القسم الأكبر منه من المعادن وتصل به اعلى نسبة من الدبال (المواد العضوية المتحللة)وترسب المياه المواد الصلبة التي تحملها بهذه الطبقة لذا تسمى هذه الطبقة بنطاق الغسيل</a:t>
            </a:r>
          </a:p>
        </p:txBody>
      </p:sp>
      <p:sp>
        <p:nvSpPr>
          <p:cNvPr id="7" name="زر إجراء: الوراء أو السابق 6">
            <a:hlinkClick r:id="rId3" action="ppaction://hlinksldjump" highlightClick="1"/>
          </p:cNvPr>
          <p:cNvSpPr/>
          <p:nvPr/>
        </p:nvSpPr>
        <p:spPr>
          <a:xfrm>
            <a:off x="7918906" y="6093296"/>
            <a:ext cx="1224136" cy="7647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
        <p:nvSpPr>
          <p:cNvPr id="2" name="عنصر نائب لرقم الشريحة 1"/>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5</a:t>
            </a:fld>
            <a:endParaRPr lang="en-US">
              <a:solidFill>
                <a:prstClr val="black">
                  <a:tint val="75000"/>
                </a:prstClr>
              </a:solidFill>
            </a:endParaRPr>
          </a:p>
        </p:txBody>
      </p:sp>
    </p:spTree>
    <p:extLst>
      <p:ext uri="{BB962C8B-B14F-4D97-AF65-F5344CB8AC3E}">
        <p14:creationId xmlns:p14="http://schemas.microsoft.com/office/powerpoint/2010/main" val="3145860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عنوان 1"/>
          <p:cNvSpPr>
            <a:spLocks noGrp="1"/>
          </p:cNvSpPr>
          <p:nvPr>
            <p:ph type="title"/>
          </p:nvPr>
        </p:nvSpPr>
        <p:spPr/>
        <p:txBody>
          <a:bodyPr/>
          <a:lstStyle/>
          <a:p>
            <a:pPr rtl="1" eaLnBrk="1" hangingPunct="1"/>
            <a:r>
              <a:rPr lang="ar-SA" dirty="0"/>
              <a:t>النطاق </a:t>
            </a:r>
            <a:r>
              <a:rPr lang="en-US" dirty="0"/>
              <a:t>B</a:t>
            </a:r>
            <a:endParaRPr lang="en-US" dirty="0" smtClean="0"/>
          </a:p>
        </p:txBody>
      </p:sp>
      <p:pic>
        <p:nvPicPr>
          <p:cNvPr id="16387" name="عنصر نائب للمحتوى 4" descr="Soil_profile.png"/>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447800"/>
            <a:ext cx="3733800" cy="4648200"/>
          </a:xfrm>
        </p:spPr>
      </p:pic>
      <p:sp>
        <p:nvSpPr>
          <p:cNvPr id="16388" name="عنصر نائب للمحتوى 3"/>
          <p:cNvSpPr>
            <a:spLocks noGrp="1"/>
          </p:cNvSpPr>
          <p:nvPr>
            <p:ph sz="half" idx="2"/>
          </p:nvPr>
        </p:nvSpPr>
        <p:spPr/>
        <p:txBody>
          <a:bodyPr/>
          <a:lstStyle/>
          <a:p>
            <a:pPr algn="r" rtl="1" eaLnBrk="1" hangingPunct="1">
              <a:buFont typeface="Arial" pitchFamily="34" charset="0"/>
              <a:buNone/>
            </a:pPr>
            <a:r>
              <a:rPr lang="ar-SA" sz="4000" dirty="0" smtClean="0"/>
              <a:t>يسمى بنطاق التجمع لأن المواد الطينية والمذابة في الماء تتجمع به</a:t>
            </a:r>
          </a:p>
        </p:txBody>
      </p:sp>
      <p:sp>
        <p:nvSpPr>
          <p:cNvPr id="2" name="عنصر نائب لرقم الشريحة 1"/>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6</a:t>
            </a:fld>
            <a:endParaRPr lang="en-US">
              <a:solidFill>
                <a:prstClr val="black">
                  <a:tint val="75000"/>
                </a:prstClr>
              </a:solidFill>
            </a:endParaRPr>
          </a:p>
        </p:txBody>
      </p:sp>
      <p:sp>
        <p:nvSpPr>
          <p:cNvPr id="8" name="زر إجراء: الوراء أو السابق 7">
            <a:hlinkClick r:id="rId3" action="ppaction://hlinksldjump" highlightClick="1"/>
          </p:cNvPr>
          <p:cNvSpPr/>
          <p:nvPr/>
        </p:nvSpPr>
        <p:spPr>
          <a:xfrm>
            <a:off x="7918906" y="6093296"/>
            <a:ext cx="1224136" cy="76470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JO"/>
          </a:p>
        </p:txBody>
      </p:sp>
    </p:spTree>
    <p:extLst>
      <p:ext uri="{BB962C8B-B14F-4D97-AF65-F5344CB8AC3E}">
        <p14:creationId xmlns:p14="http://schemas.microsoft.com/office/powerpoint/2010/main" val="19452849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عنوان 1"/>
          <p:cNvSpPr>
            <a:spLocks noGrp="1"/>
          </p:cNvSpPr>
          <p:nvPr>
            <p:ph type="title"/>
          </p:nvPr>
        </p:nvSpPr>
        <p:spPr/>
        <p:txBody>
          <a:bodyPr/>
          <a:lstStyle/>
          <a:p>
            <a:pPr rtl="1" eaLnBrk="1" hangingPunct="1"/>
            <a:r>
              <a:rPr lang="ar-SA" dirty="0"/>
              <a:t>النطاق </a:t>
            </a:r>
            <a:r>
              <a:rPr lang="en-US" dirty="0"/>
              <a:t>C</a:t>
            </a:r>
            <a:endParaRPr lang="en-US" dirty="0" smtClean="0"/>
          </a:p>
        </p:txBody>
      </p:sp>
      <p:sp>
        <p:nvSpPr>
          <p:cNvPr id="17412" name="عنصر نائب للمحتوى 3"/>
          <p:cNvSpPr>
            <a:spLocks noGrp="1"/>
          </p:cNvSpPr>
          <p:nvPr>
            <p:ph sz="half" idx="2"/>
          </p:nvPr>
        </p:nvSpPr>
        <p:spPr/>
        <p:txBody>
          <a:bodyPr/>
          <a:lstStyle/>
          <a:p>
            <a:pPr algn="r" rtl="1" eaLnBrk="1" hangingPunct="1">
              <a:buFont typeface="Arial" pitchFamily="34" charset="0"/>
              <a:buNone/>
            </a:pPr>
            <a:r>
              <a:rPr lang="ar-SA" sz="4000" dirty="0" smtClean="0"/>
              <a:t>وهو في الأصل الصخر الأساس الذي تعرض للتجوية , وترتكز عليه التربة الحقيقية</a:t>
            </a:r>
          </a:p>
        </p:txBody>
      </p:sp>
      <p:sp>
        <p:nvSpPr>
          <p:cNvPr id="2" name="عنصر نائب لرقم الشريحة 1"/>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7</a:t>
            </a:fld>
            <a:endParaRPr lang="en-US">
              <a:solidFill>
                <a:prstClr val="black">
                  <a:tint val="75000"/>
                </a:prstClr>
              </a:solidFill>
            </a:endParaRPr>
          </a:p>
        </p:txBody>
      </p:sp>
      <p:sp>
        <p:nvSpPr>
          <p:cNvPr id="3" name="عنصر نائب للمحتوى 2"/>
          <p:cNvSpPr>
            <a:spLocks noGrp="1"/>
          </p:cNvSpPr>
          <p:nvPr>
            <p:ph sz="half" idx="1"/>
          </p:nvPr>
        </p:nvSpPr>
        <p:spPr/>
        <p:txBody>
          <a:bodyPr/>
          <a:lstStyle/>
          <a:p>
            <a:endParaRPr lang="ar-JO"/>
          </a:p>
        </p:txBody>
      </p:sp>
    </p:spTree>
    <p:extLst>
      <p:ext uri="{BB962C8B-B14F-4D97-AF65-F5344CB8AC3E}">
        <p14:creationId xmlns:p14="http://schemas.microsoft.com/office/powerpoint/2010/main" val="4041354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عنوان 1"/>
          <p:cNvSpPr>
            <a:spLocks noGrp="1"/>
          </p:cNvSpPr>
          <p:nvPr>
            <p:ph type="title"/>
          </p:nvPr>
        </p:nvSpPr>
        <p:spPr/>
        <p:txBody>
          <a:bodyPr/>
          <a:lstStyle/>
          <a:p>
            <a:pPr eaLnBrk="1" hangingPunct="1"/>
            <a:r>
              <a:rPr lang="ar-SA" smtClean="0">
                <a:cs typeface="Times New Roman" pitchFamily="18" charset="0"/>
              </a:rPr>
              <a:t>التصنيف النسيجي للتربة</a:t>
            </a:r>
            <a:endParaRPr lang="en-US" smtClean="0"/>
          </a:p>
        </p:txBody>
      </p:sp>
      <p:sp>
        <p:nvSpPr>
          <p:cNvPr id="18435" name="عنصر نائب للمحتوى 2"/>
          <p:cNvSpPr>
            <a:spLocks noGrp="1"/>
          </p:cNvSpPr>
          <p:nvPr>
            <p:ph idx="1"/>
          </p:nvPr>
        </p:nvSpPr>
        <p:spPr/>
        <p:txBody>
          <a:bodyPr/>
          <a:lstStyle/>
          <a:p>
            <a:pPr algn="r" rtl="1" eaLnBrk="1" hangingPunct="1">
              <a:lnSpc>
                <a:spcPct val="80000"/>
              </a:lnSpc>
              <a:buFont typeface="Arial" pitchFamily="34" charset="0"/>
              <a:buNone/>
            </a:pPr>
            <a:r>
              <a:rPr lang="ar-SA" sz="2500" dirty="0" smtClean="0"/>
              <a:t>نسيج التربة وهو حجم الفتات المكون لجسم التربة دون الأخذ بالمكونات الكيميائية لها</a:t>
            </a:r>
          </a:p>
          <a:p>
            <a:pPr algn="r" rtl="1" eaLnBrk="1" hangingPunct="1">
              <a:lnSpc>
                <a:spcPct val="80000"/>
              </a:lnSpc>
              <a:buFont typeface="Arial" pitchFamily="34" charset="0"/>
              <a:buNone/>
            </a:pPr>
            <a:r>
              <a:rPr lang="ar-SA" sz="2500" dirty="0" smtClean="0"/>
              <a:t>تصنف الأنسجة إلى 12 صنف منها ثلاث رئيسة وهي:</a:t>
            </a:r>
          </a:p>
          <a:p>
            <a:pPr algn="r" rtl="1" eaLnBrk="1" hangingPunct="1">
              <a:lnSpc>
                <a:spcPct val="80000"/>
              </a:lnSpc>
            </a:pPr>
            <a:r>
              <a:rPr lang="ar-SA" sz="2500" dirty="0" smtClean="0"/>
              <a:t>- التربة الطينية </a:t>
            </a:r>
            <a:r>
              <a:rPr lang="en-US" sz="2500" dirty="0" smtClean="0"/>
              <a:t>Clay soil ، </a:t>
            </a:r>
            <a:r>
              <a:rPr lang="ar-SA" sz="2500" dirty="0" smtClean="0"/>
              <a:t>تكون هذه التربة خصبة جدا في بعض الأحيان إلا أنها تفتقر دائما إلى الصرف الجيد (أي يصعب تسرّب الماء و الهواء في مساماتها </a:t>
            </a:r>
          </a:p>
          <a:p>
            <a:pPr algn="r" rtl="1" eaLnBrk="1" hangingPunct="1">
              <a:lnSpc>
                <a:spcPct val="80000"/>
              </a:lnSpc>
            </a:pPr>
            <a:r>
              <a:rPr lang="ar-SA" sz="2500" dirty="0" smtClean="0"/>
              <a:t>التربة الرملية </a:t>
            </a:r>
            <a:r>
              <a:rPr lang="en-US" sz="2500" dirty="0" smtClean="0"/>
              <a:t>Sandy soil </a:t>
            </a:r>
            <a:r>
              <a:rPr lang="ar-JO" sz="2500" dirty="0" smtClean="0"/>
              <a:t> </a:t>
            </a:r>
            <a:r>
              <a:rPr lang="ar-SA" sz="2500" dirty="0" smtClean="0"/>
              <a:t>تسمى بالتربة الخفيفة لأنها سهلة العزق أو </a:t>
            </a:r>
            <a:r>
              <a:rPr lang="ar-SA" sz="2500" dirty="0" err="1" smtClean="0"/>
              <a:t>النكش</a:t>
            </a:r>
            <a:r>
              <a:rPr lang="ar-SA" sz="2500" dirty="0" smtClean="0"/>
              <a:t> في جميع حالات الطقس. و نظرا لنسبة المياه الضئيلة التي يمكن أن تحتفظ بها هذه الأتربة، فإنها تجف بسرعة. تحتاج هذه الأنواع من الأتربة إلى كميات كبيرة من المواد العضوية التي ذكرناها في الصنف الأول من الأتربة (التربة الطينية) لكي يتحسن وضعها و مستوى خصوبتها. </a:t>
            </a:r>
          </a:p>
          <a:p>
            <a:pPr algn="r" rtl="1" eaLnBrk="1" hangingPunct="1">
              <a:lnSpc>
                <a:spcPct val="80000"/>
              </a:lnSpc>
            </a:pPr>
            <a:r>
              <a:rPr lang="ar-SA" sz="2500" dirty="0" err="1" smtClean="0"/>
              <a:t>السلتية</a:t>
            </a:r>
            <a:r>
              <a:rPr lang="ar-SA" sz="2500" dirty="0" smtClean="0"/>
              <a:t> (</a:t>
            </a:r>
            <a:r>
              <a:rPr lang="ar-SA" sz="2500" dirty="0" err="1" smtClean="0"/>
              <a:t>الغرينية</a:t>
            </a:r>
            <a:r>
              <a:rPr lang="ar-SA" sz="2500" dirty="0" smtClean="0"/>
              <a:t>) </a:t>
            </a:r>
            <a:r>
              <a:rPr lang="en-US" sz="2500" dirty="0" smtClean="0"/>
              <a:t>salty soil </a:t>
            </a:r>
            <a:r>
              <a:rPr lang="ar-JO" sz="2500" dirty="0" smtClean="0"/>
              <a:t> </a:t>
            </a:r>
            <a:r>
              <a:rPr lang="ar-SA" sz="2500" dirty="0" smtClean="0"/>
              <a:t>جيدة الصرف. كما أنها غنية بمادة الدُّبال، لذلك أكثر خصوبة من التربة الرملية. </a:t>
            </a:r>
          </a:p>
          <a:p>
            <a:pPr algn="r" rtl="1" eaLnBrk="1" hangingPunct="1">
              <a:lnSpc>
                <a:spcPct val="80000"/>
              </a:lnSpc>
              <a:buFont typeface="Arial" pitchFamily="34" charset="0"/>
              <a:buNone/>
            </a:pPr>
            <a:endParaRPr lang="en-US" sz="2500" dirty="0" smtClean="0"/>
          </a:p>
        </p:txBody>
      </p:sp>
      <p:sp>
        <p:nvSpPr>
          <p:cNvPr id="2" name="عنصر نائب لرقم الشريحة 1"/>
          <p:cNvSpPr>
            <a:spLocks noGrp="1"/>
          </p:cNvSpPr>
          <p:nvPr>
            <p:ph type="sldNum" sz="quarter" idx="12"/>
          </p:nvPr>
        </p:nvSpPr>
        <p:spPr/>
        <p:txBody>
          <a:bodyPr/>
          <a:lstStyle/>
          <a:p>
            <a:pPr>
              <a:defRPr/>
            </a:pPr>
            <a:fld id="{62F72032-8ADD-4FE6-B7ED-7F8E559D55C9}"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1545327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وان 1"/>
          <p:cNvSpPr>
            <a:spLocks noGrp="1"/>
          </p:cNvSpPr>
          <p:nvPr>
            <p:ph type="title"/>
          </p:nvPr>
        </p:nvSpPr>
        <p:spPr/>
        <p:txBody>
          <a:bodyPr/>
          <a:lstStyle/>
          <a:p>
            <a:pPr eaLnBrk="1" hangingPunct="1"/>
            <a:r>
              <a:rPr lang="ar-SA" smtClean="0">
                <a:cs typeface="Times New Roman" pitchFamily="18" charset="0"/>
              </a:rPr>
              <a:t>كيفية تحديد نسيج التربة؟!</a:t>
            </a:r>
            <a:endParaRPr lang="en-US" smtClean="0"/>
          </a:p>
        </p:txBody>
      </p:sp>
      <p:pic>
        <p:nvPicPr>
          <p:cNvPr id="19459" name="عنصر نائب للمحتوى 4" descr="كيفية تحديد نسيج التربة.png"/>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676400"/>
            <a:ext cx="4038600" cy="4495800"/>
          </a:xfrm>
        </p:spPr>
      </p:pic>
      <p:sp>
        <p:nvSpPr>
          <p:cNvPr id="4" name="عنصر نائب للمحتوى 3"/>
          <p:cNvSpPr>
            <a:spLocks noGrp="1"/>
          </p:cNvSpPr>
          <p:nvPr>
            <p:ph sz="half" idx="2"/>
          </p:nvPr>
        </p:nvSpPr>
        <p:spPr/>
        <p:txBody>
          <a:bodyPr rtlCol="0">
            <a:normAutofit lnSpcReduction="10000"/>
          </a:bodyPr>
          <a:lstStyle/>
          <a:p>
            <a:pPr marL="514350" indent="-514350" algn="r" rtl="1" eaLnBrk="1" fontAlgn="auto" hangingPunct="1">
              <a:spcAft>
                <a:spcPts val="0"/>
              </a:spcAft>
              <a:buFont typeface="+mj-lt"/>
              <a:buAutoNum type="arabicPeriod"/>
              <a:defRPr/>
            </a:pPr>
            <a:r>
              <a:rPr lang="ar-SA" dirty="0" smtClean="0">
                <a:cs typeface="+mn-cs"/>
              </a:rPr>
              <a:t>تحديد نسب المواد الثلاث الريسة </a:t>
            </a:r>
            <a:r>
              <a:rPr lang="ar-SA" dirty="0" err="1" smtClean="0">
                <a:cs typeface="+mn-cs"/>
              </a:rPr>
              <a:t>بها</a:t>
            </a:r>
            <a:endParaRPr lang="ar-SA" dirty="0" smtClean="0">
              <a:cs typeface="+mn-cs"/>
            </a:endParaRPr>
          </a:p>
          <a:p>
            <a:pPr marL="514350" indent="-514350" algn="r" rtl="1" eaLnBrk="1" fontAlgn="auto" hangingPunct="1">
              <a:spcAft>
                <a:spcPts val="0"/>
              </a:spcAft>
              <a:buFont typeface="+mj-lt"/>
              <a:buAutoNum type="arabicPeriod"/>
              <a:defRPr/>
            </a:pPr>
            <a:r>
              <a:rPr lang="ar-SA" dirty="0" smtClean="0">
                <a:cs typeface="+mn-cs"/>
              </a:rPr>
              <a:t>رسم خط على مكان النسبة بحيث تكون بدايته عند النسبة ويوازي المحور الذي على يمينه</a:t>
            </a:r>
          </a:p>
          <a:p>
            <a:pPr marL="514350" indent="-514350" algn="r" rtl="1" eaLnBrk="1" fontAlgn="auto" hangingPunct="1">
              <a:spcAft>
                <a:spcPts val="0"/>
              </a:spcAft>
              <a:buFont typeface="+mj-lt"/>
              <a:buAutoNum type="arabicPeriod"/>
              <a:defRPr/>
            </a:pPr>
            <a:r>
              <a:rPr lang="ar-SA" dirty="0" smtClean="0">
                <a:cs typeface="+mn-cs"/>
              </a:rPr>
              <a:t>تطبيقه على المحاور الثلاث</a:t>
            </a:r>
          </a:p>
          <a:p>
            <a:pPr marL="514350" indent="-514350" algn="r" rtl="1" eaLnBrk="1" fontAlgn="auto" hangingPunct="1">
              <a:spcAft>
                <a:spcPts val="0"/>
              </a:spcAft>
              <a:buFont typeface="+mj-lt"/>
              <a:buAutoNum type="arabicPeriod"/>
              <a:defRPr/>
            </a:pPr>
            <a:r>
              <a:rPr lang="ar-SA" dirty="0" smtClean="0">
                <a:cs typeface="+mn-cs"/>
              </a:rPr>
              <a:t>مكان التقاء الخطوط الثلاث(نقطة التقاطع) تكون نوع التربة</a:t>
            </a:r>
            <a:endParaRPr lang="en-US" dirty="0">
              <a:cs typeface="+mn-cs"/>
            </a:endParaRPr>
          </a:p>
        </p:txBody>
      </p:sp>
      <p:sp>
        <p:nvSpPr>
          <p:cNvPr id="2" name="عنصر نائب لرقم الشريحة 1"/>
          <p:cNvSpPr>
            <a:spLocks noGrp="1"/>
          </p:cNvSpPr>
          <p:nvPr>
            <p:ph type="sldNum" sz="quarter" idx="12"/>
          </p:nvPr>
        </p:nvSpPr>
        <p:spPr/>
        <p:txBody>
          <a:bodyPr/>
          <a:lstStyle/>
          <a:p>
            <a:pPr>
              <a:defRPr/>
            </a:pPr>
            <a:fld id="{C2AE3888-5AEB-4B37-BEA9-E538E8FE8116}" type="slidenum">
              <a:rPr lang="en-US" smtClean="0">
                <a:solidFill>
                  <a:prstClr val="black">
                    <a:tint val="75000"/>
                  </a:prstClr>
                </a:solidFill>
              </a:rPr>
              <a:pPr>
                <a:defRPr/>
              </a:pPr>
              <a:t>9</a:t>
            </a:fld>
            <a:endParaRPr lang="en-US">
              <a:solidFill>
                <a:prstClr val="black">
                  <a:tint val="75000"/>
                </a:prstClr>
              </a:solidFill>
            </a:endParaRPr>
          </a:p>
        </p:txBody>
      </p:sp>
    </p:spTree>
    <p:extLst>
      <p:ext uri="{BB962C8B-B14F-4D97-AF65-F5344CB8AC3E}">
        <p14:creationId xmlns:p14="http://schemas.microsoft.com/office/powerpoint/2010/main" val="1925336997"/>
      </p:ext>
    </p:extLst>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مخصص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370</Words>
  <Application>Microsoft Office PowerPoint</Application>
  <PresentationFormat>عرض على الشاشة (3:4)‏</PresentationFormat>
  <Paragraphs>55</Paragraphs>
  <Slides>14</Slides>
  <Notes>0</Notes>
  <HiddenSlides>0</HiddenSlides>
  <MMClips>0</MMClips>
  <ScaleCrop>false</ScaleCrop>
  <HeadingPairs>
    <vt:vector size="8" baseType="variant">
      <vt:variant>
        <vt:lpstr>نسق</vt:lpstr>
      </vt:variant>
      <vt:variant>
        <vt:i4>1</vt:i4>
      </vt:variant>
      <vt:variant>
        <vt:lpstr>خوادم OLE مضمنة</vt:lpstr>
      </vt:variant>
      <vt:variant>
        <vt:i4>1</vt:i4>
      </vt:variant>
      <vt:variant>
        <vt:lpstr>عناوين الشرائح</vt:lpstr>
      </vt:variant>
      <vt:variant>
        <vt:i4>14</vt:i4>
      </vt:variant>
      <vt:variant>
        <vt:lpstr>عروض مخصصة</vt:lpstr>
      </vt:variant>
      <vt:variant>
        <vt:i4>1</vt:i4>
      </vt:variant>
    </vt:vector>
  </HeadingPairs>
  <TitlesOfParts>
    <vt:vector size="17" baseType="lpstr">
      <vt:lpstr>سمة Office</vt:lpstr>
      <vt:lpstr>Microsoft PowerPoint Presentation</vt:lpstr>
      <vt:lpstr>التربة</vt:lpstr>
      <vt:lpstr>مقاطع التربة</vt:lpstr>
      <vt:lpstr>نطاقات التربة</vt:lpstr>
      <vt:lpstr>النطاق O</vt:lpstr>
      <vt:lpstr>النطاق A</vt:lpstr>
      <vt:lpstr>النطاق B</vt:lpstr>
      <vt:lpstr>النطاق C</vt:lpstr>
      <vt:lpstr>التصنيف النسيجي للتربة</vt:lpstr>
      <vt:lpstr>كيفية تحديد نسيج التربة؟!</vt:lpstr>
      <vt:lpstr>ارتباطات ذات صلة</vt:lpstr>
      <vt:lpstr>ربط البيانات بالشريحة</vt:lpstr>
      <vt:lpstr>إدراج الملف ككائن</vt:lpstr>
      <vt:lpstr>كائن مضمن غير مرتبط</vt:lpstr>
      <vt:lpstr>تحرير عرض تقديمي مضمن</vt:lpstr>
      <vt:lpstr>نطاقات التربة</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مقاطع التربة ونطاقاتها</dc:title>
  <dc:creator>arafat</dc:creator>
  <cp:lastModifiedBy>arafat</cp:lastModifiedBy>
  <cp:revision>28</cp:revision>
  <dcterms:created xsi:type="dcterms:W3CDTF">2010-09-16T14:55:36Z</dcterms:created>
  <dcterms:modified xsi:type="dcterms:W3CDTF">2010-09-29T17:57:23Z</dcterms:modified>
</cp:coreProperties>
</file>