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75" r:id="rId4"/>
    <p:sldId id="261" r:id="rId5"/>
    <p:sldId id="262" r:id="rId6"/>
    <p:sldId id="263" r:id="rId7"/>
    <p:sldId id="264" r:id="rId8"/>
    <p:sldId id="276" r:id="rId9"/>
  </p:sldIdLst>
  <p:sldSz cx="9144000" cy="6858000" type="screen4x3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نمط متوسط 2 - تميي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نمط متوسط 2 - تميي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424" autoAdjust="0"/>
    <p:restoredTop sz="86384" autoAdjust="0"/>
  </p:normalViewPr>
  <p:slideViewPr>
    <p:cSldViewPr>
      <p:cViewPr varScale="1">
        <p:scale>
          <a:sx n="78" d="100"/>
          <a:sy n="78" d="100"/>
        </p:scale>
        <p:origin x="73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ورقة1!$B$1</c:f>
              <c:strCache>
                <c:ptCount val="1"/>
                <c:pt idx="0">
                  <c:v>الذكور</c:v>
                </c:pt>
              </c:strCache>
            </c:strRef>
          </c:tx>
          <c:invertIfNegative val="0"/>
          <c:cat>
            <c:strRef>
              <c:f>ورقة1!$A$2:$A$5</c:f>
              <c:strCache>
                <c:ptCount val="4"/>
                <c:pt idx="0">
                  <c:v>سنة 2006</c:v>
                </c:pt>
                <c:pt idx="1">
                  <c:v>سنة 2007</c:v>
                </c:pt>
                <c:pt idx="2">
                  <c:v>سنة 2008</c:v>
                </c:pt>
                <c:pt idx="3">
                  <c:v>سنة 2009</c:v>
                </c:pt>
              </c:strCache>
            </c:strRef>
          </c:cat>
          <c:val>
            <c:numRef>
              <c:f>ورقة1!$B$2:$B$5</c:f>
              <c:numCache>
                <c:formatCode>General</c:formatCode>
                <c:ptCount val="4"/>
                <c:pt idx="0">
                  <c:v>250</c:v>
                </c:pt>
                <c:pt idx="1">
                  <c:v>212</c:v>
                </c:pt>
                <c:pt idx="2">
                  <c:v>178</c:v>
                </c:pt>
                <c:pt idx="3">
                  <c:v>301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95-4599-BD0C-60A6172D3FFC}"/>
            </c:ext>
          </c:extLst>
        </c:ser>
        <c:ser>
          <c:idx val="1"/>
          <c:order val="1"/>
          <c:tx>
            <c:strRef>
              <c:f>ورقة1!$C$1</c:f>
              <c:strCache>
                <c:ptCount val="1"/>
                <c:pt idx="0">
                  <c:v>الإناث</c:v>
                </c:pt>
              </c:strCache>
            </c:strRef>
          </c:tx>
          <c:invertIfNegative val="0"/>
          <c:cat>
            <c:strRef>
              <c:f>ورقة1!$A$2:$A$5</c:f>
              <c:strCache>
                <c:ptCount val="4"/>
                <c:pt idx="0">
                  <c:v>سنة 2006</c:v>
                </c:pt>
                <c:pt idx="1">
                  <c:v>سنة 2007</c:v>
                </c:pt>
                <c:pt idx="2">
                  <c:v>سنة 2008</c:v>
                </c:pt>
                <c:pt idx="3">
                  <c:v>سنة 2009</c:v>
                </c:pt>
              </c:strCache>
            </c:strRef>
          </c:cat>
          <c:val>
            <c:numRef>
              <c:f>ورقة1!$C$2:$C$5</c:f>
              <c:numCache>
                <c:formatCode>General</c:formatCode>
                <c:ptCount val="4"/>
                <c:pt idx="0">
                  <c:v>159</c:v>
                </c:pt>
                <c:pt idx="1">
                  <c:v>200</c:v>
                </c:pt>
                <c:pt idx="2">
                  <c:v>200</c:v>
                </c:pt>
                <c:pt idx="3">
                  <c:v>212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A95-4599-BD0C-60A6172D3F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9191296"/>
        <c:axId val="149213568"/>
      </c:barChart>
      <c:catAx>
        <c:axId val="1491912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9213568"/>
        <c:crosses val="autoZero"/>
        <c:auto val="1"/>
        <c:lblAlgn val="ctr"/>
        <c:lblOffset val="100"/>
        <c:noMultiLvlLbl val="0"/>
      </c:catAx>
      <c:valAx>
        <c:axId val="1492135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919129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ar-JO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1600" y="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7700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1600" y="647700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089BF4-C34A-4E9C-ABA1-7D751ECCA5FA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9140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518160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B50D26E7-0F8E-4096-A94F-59A00A81A2DC}" type="datetimeFigureOut">
              <a:rPr lang="ar-JO" smtClean="0"/>
              <a:t>20/11/1440</a:t>
            </a:fld>
            <a:endParaRPr lang="ar-JO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JO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518160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06597B7E-DBEB-4D04-B024-2D1F95F49C5C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523942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r-JO"/>
              <a:t>  </a:t>
            </a: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597B7E-DBEB-4D04-B024-2D1F95F49C5C}" type="slidenum">
              <a:rPr lang="ar-JO" smtClean="0"/>
              <a:t>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68174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/>
              <a:t>انقر لتحرير نمط العنوان الثانوي الرئيسي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3ACBE1-6177-412E-A2B3-34B20C04656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B03A69-1BA9-4775-88B4-BA5E93227B2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FD87E4-3A2B-410D-BE59-6B534A7D0F7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A87F94-CF0D-4C0B-AE4E-0CB5FC96D5E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B140A0-EF27-4732-A907-2353B3ECD61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9CF315-1F7A-42D7-AD0F-E730518032E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1002C2-DD2B-42D3-8350-9996132E682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8A79CB-45AB-4877-839D-BE9C5EFE7A6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C3F06B-5D28-4C35-9277-ECB1C66F9C3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1951EE-115F-4A07-945F-A13B8AD44D7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A5AF97-7121-479A-9724-3FEED0432E1E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1939585-6725-48B9-9FCD-2B62C9589200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000082"/>
            </a:gs>
            <a:gs pos="25000">
              <a:schemeClr val="accent2">
                <a:lumMod val="60000"/>
                <a:lumOff val="40000"/>
                <a:alpha val="50000"/>
              </a:schemeClr>
            </a:gs>
            <a:gs pos="58000">
              <a:srgbClr val="000082"/>
            </a:gs>
            <a:gs pos="87000">
              <a:srgbClr val="00008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WordArt 3"/>
          <p:cNvSpPr>
            <a:spLocks noChangeArrowheads="1" noChangeShapeType="1" noTextEdit="1"/>
          </p:cNvSpPr>
          <p:nvPr/>
        </p:nvSpPr>
        <p:spPr bwMode="auto">
          <a:xfrm>
            <a:off x="1403648" y="2276872"/>
            <a:ext cx="6984776" cy="1258441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1690"/>
                <a:gd name="adj2" fmla="val 497"/>
              </a:avLst>
            </a:prstTxWarp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rtl="1"/>
            <a:r>
              <a:rPr lang="ar-JO" sz="3600" b="1" kern="10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Impact"/>
              </a:rPr>
              <a:t>التهاب الوتر الخارجي للمرفق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000082"/>
            </a:gs>
            <a:gs pos="25000">
              <a:schemeClr val="accent2">
                <a:lumMod val="60000"/>
                <a:lumOff val="40000"/>
                <a:alpha val="50000"/>
              </a:schemeClr>
            </a:gs>
            <a:gs pos="58000">
              <a:srgbClr val="000082"/>
            </a:gs>
            <a:gs pos="87000">
              <a:srgbClr val="00008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0" y="0"/>
            <a:ext cx="44958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endParaRPr lang="ar-JO" sz="1800" dirty="0"/>
          </a:p>
          <a:p>
            <a:pPr algn="just" rtl="1">
              <a:spcBef>
                <a:spcPct val="50000"/>
              </a:spcBef>
            </a:pPr>
            <a:r>
              <a:rPr lang="ar-SA" sz="1600" dirty="0"/>
              <a:t>     </a:t>
            </a:r>
          </a:p>
          <a:p>
            <a:pPr algn="r">
              <a:spcBef>
                <a:spcPct val="50000"/>
              </a:spcBef>
            </a:pPr>
            <a:endParaRPr lang="en-US" dirty="0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u="sng" dirty="0">
                <a:solidFill>
                  <a:srgbClr val="FFFF00"/>
                </a:solidFill>
                <a:cs typeface="Traditional Arabic" pitchFamily="2" charset="-78"/>
              </a:rPr>
              <a:t>تعريف </a:t>
            </a:r>
            <a:r>
              <a:rPr lang="ar-JO" b="1" u="sng" dirty="0">
                <a:solidFill>
                  <a:srgbClr val="FFFF00"/>
                </a:solidFill>
                <a:cs typeface="Traditional Arabic" pitchFamily="2" charset="-78"/>
              </a:rPr>
              <a:t>التهاب الوتر الخارجي</a:t>
            </a:r>
            <a:endParaRPr lang="ar-JO" dirty="0">
              <a:solidFill>
                <a:srgbClr val="FFFF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spcBef>
                <a:spcPct val="50000"/>
              </a:spcBef>
            </a:pPr>
            <a:r>
              <a:rPr lang="ar-SA" dirty="0">
                <a:solidFill>
                  <a:srgbClr val="99FF33"/>
                </a:solidFill>
                <a:cs typeface="Times New Roman (Arabic)" charset="0"/>
              </a:rPr>
              <a:t>هو</a:t>
            </a:r>
            <a:r>
              <a:rPr lang="en-US" dirty="0">
                <a:solidFill>
                  <a:srgbClr val="99FF33"/>
                </a:solidFill>
                <a:cs typeface="Times New Roman (Arabic)" charset="0"/>
              </a:rPr>
              <a:t> </a:t>
            </a:r>
            <a:r>
              <a:rPr lang="ar-JO" dirty="0">
                <a:solidFill>
                  <a:srgbClr val="99FF33"/>
                </a:solidFill>
                <a:cs typeface="Times New Roman (Arabic)" charset="0"/>
              </a:rPr>
              <a:t>أل</a:t>
            </a:r>
            <a:r>
              <a:rPr lang="ar-SA" dirty="0">
                <a:solidFill>
                  <a:srgbClr val="99FF33"/>
                </a:solidFill>
                <a:cs typeface="Times New Roman (Arabic)" charset="0"/>
              </a:rPr>
              <a:t>م في المنطقة الخارجية للكوع يسببه عملية الانحلال في منطقة نشوء الأوتار الباسطة للأصابع والرسغ وغالبا ما يكون في الوتر الباسط للرسغ</a:t>
            </a:r>
            <a:r>
              <a:rPr lang="en-US" dirty="0">
                <a:solidFill>
                  <a:srgbClr val="99FF33"/>
                </a:solidFill>
                <a:cs typeface="Times New Roman (Arabic)" charset="0"/>
              </a:rPr>
              <a:t>  </a:t>
            </a:r>
            <a:r>
              <a:rPr lang="en-US" sz="3600" dirty="0">
                <a:solidFill>
                  <a:srgbClr val="99FF33"/>
                </a:solidFill>
                <a:latin typeface="Abadi MT Condensed Light" pitchFamily="42" charset="0"/>
                <a:cs typeface="Times New Roman (Arabic)" charset="0"/>
              </a:rPr>
              <a:t>Extensor crape radials </a:t>
            </a:r>
            <a:r>
              <a:rPr lang="ar-SA" sz="3600" dirty="0">
                <a:solidFill>
                  <a:srgbClr val="99FF33"/>
                </a:solidFill>
                <a:latin typeface="Abadi MT Condensed Light" pitchFamily="42" charset="0"/>
                <a:cs typeface="Times New Roman (Arabic)" charset="0"/>
              </a:rPr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000082"/>
            </a:gs>
            <a:gs pos="25000">
              <a:schemeClr val="accent2">
                <a:lumMod val="60000"/>
                <a:lumOff val="40000"/>
                <a:alpha val="50000"/>
              </a:schemeClr>
            </a:gs>
            <a:gs pos="58000">
              <a:srgbClr val="000082"/>
            </a:gs>
            <a:gs pos="87000">
              <a:srgbClr val="00008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0" y="0"/>
            <a:ext cx="44958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endParaRPr lang="ar-JO" sz="1800" dirty="0"/>
          </a:p>
          <a:p>
            <a:pPr algn="just" rtl="1">
              <a:spcBef>
                <a:spcPct val="50000"/>
              </a:spcBef>
            </a:pPr>
            <a:r>
              <a:rPr lang="ar-SA" sz="1600" dirty="0"/>
              <a:t>     </a:t>
            </a:r>
          </a:p>
          <a:p>
            <a:pPr algn="r">
              <a:spcBef>
                <a:spcPct val="50000"/>
              </a:spcBef>
            </a:pPr>
            <a:endParaRPr lang="en-US" dirty="0"/>
          </a:p>
        </p:txBody>
      </p:sp>
      <p:graphicFrame>
        <p:nvGraphicFramePr>
          <p:cNvPr id="16" name="جدول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387370"/>
              </p:ext>
            </p:extLst>
          </p:nvPr>
        </p:nvGraphicFramePr>
        <p:xfrm>
          <a:off x="2483768" y="2132856"/>
          <a:ext cx="3857619" cy="41148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2858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58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2902">
                <a:tc>
                  <a:txBody>
                    <a:bodyPr/>
                    <a:lstStyle/>
                    <a:p>
                      <a:pPr rtl="1"/>
                      <a:r>
                        <a:rPr lang="ar-SA" sz="1800" b="1" u="sng" dirty="0">
                          <a:cs typeface="Traditional Arabic" pitchFamily="2" charset="-78"/>
                        </a:rPr>
                        <a:t>الأسباب</a:t>
                      </a:r>
                      <a:endParaRPr lang="ar-J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1800" b="1" u="sng" dirty="0">
                          <a:cs typeface="Traditional Arabic" pitchFamily="2" charset="-78"/>
                        </a:rPr>
                        <a:t>الأعراض </a:t>
                      </a:r>
                      <a:endParaRPr lang="ar-J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J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2">
                <a:tc>
                  <a:txBody>
                    <a:bodyPr/>
                    <a:lstStyle/>
                    <a:p>
                      <a:pPr rtl="1"/>
                      <a:r>
                        <a:rPr lang="ar-SA" sz="1800" b="1" dirty="0">
                          <a:solidFill>
                            <a:schemeClr val="accent2"/>
                          </a:solidFill>
                          <a:cs typeface="Times New Roman (Arabic)" charset="0"/>
                        </a:rPr>
                        <a:t>زيادة استخدام هذه الأوتار</a:t>
                      </a:r>
                      <a:endParaRPr lang="ar-J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1800" dirty="0">
                          <a:solidFill>
                            <a:srgbClr val="FF6600"/>
                          </a:solidFill>
                          <a:cs typeface="Times New Roman (Arabic)" charset="0"/>
                        </a:rPr>
                        <a:t>الم في المنطقة الخارجية للكوع</a:t>
                      </a:r>
                      <a:endParaRPr lang="ar-J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J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2">
                <a:tc>
                  <a:txBody>
                    <a:bodyPr/>
                    <a:lstStyle/>
                    <a:p>
                      <a:pPr rtl="1"/>
                      <a:r>
                        <a:rPr lang="ar-SA" sz="1800" dirty="0">
                          <a:cs typeface="Times New Roman (Arabic)" charset="0"/>
                        </a:rPr>
                        <a:t>غالبا ما تصيب الأشخاص بين الأعمار  30 – 50 سنة</a:t>
                      </a:r>
                      <a:endParaRPr lang="ar-J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1800" dirty="0"/>
                        <a:t>غالبا بعد استخدام </a:t>
                      </a:r>
                      <a:r>
                        <a:rPr lang="ar-SA" sz="1800" dirty="0">
                          <a:cs typeface="Times New Roman (Arabic)" charset="0"/>
                        </a:rPr>
                        <a:t>ا</a:t>
                      </a:r>
                      <a:r>
                        <a:rPr lang="ar-SA" sz="1800" dirty="0"/>
                        <a:t>لكوع</a:t>
                      </a:r>
                      <a:endParaRPr lang="ar-J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J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2">
                <a:tc>
                  <a:txBody>
                    <a:bodyPr/>
                    <a:lstStyle/>
                    <a:p>
                      <a:pPr rtl="1"/>
                      <a:r>
                        <a:rPr lang="ar-SA" sz="1800" b="1" dirty="0">
                          <a:solidFill>
                            <a:schemeClr val="accent2"/>
                          </a:solidFill>
                          <a:cs typeface="Times New Roman (Arabic)" charset="0"/>
                        </a:rPr>
                        <a:t>مرض الروماتيزم</a:t>
                      </a:r>
                      <a:endParaRPr lang="ar-J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sz="1800" dirty="0"/>
                        <a:t>ي</a:t>
                      </a:r>
                      <a:r>
                        <a:rPr lang="ar-SA" sz="1800" dirty="0"/>
                        <a:t>مكن </a:t>
                      </a:r>
                      <a:r>
                        <a:rPr lang="ar-JO" sz="1800" dirty="0"/>
                        <a:t>أن </a:t>
                      </a:r>
                      <a:r>
                        <a:rPr lang="ar-SA" sz="1800" dirty="0">
                          <a:cs typeface="Times New Roman (Arabic)" charset="0"/>
                        </a:rPr>
                        <a:t>ينتشر</a:t>
                      </a:r>
                      <a:r>
                        <a:rPr lang="ar-SA" sz="1800" dirty="0"/>
                        <a:t> إلى العضد أو</a:t>
                      </a:r>
                      <a:r>
                        <a:rPr lang="ar-JO" sz="1800" dirty="0"/>
                        <a:t> </a:t>
                      </a:r>
                      <a:r>
                        <a:rPr lang="ar-SA" sz="1800" dirty="0"/>
                        <a:t>الساع</a:t>
                      </a:r>
                      <a:r>
                        <a:rPr lang="ar-JO" sz="1800" dirty="0"/>
                        <a:t>د</a:t>
                      </a:r>
                      <a:endParaRPr lang="ar-J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J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902">
                <a:tc>
                  <a:txBody>
                    <a:bodyPr/>
                    <a:lstStyle/>
                    <a:p>
                      <a:pPr rtl="1"/>
                      <a:r>
                        <a:rPr lang="ar-SA" sz="1800" b="1" dirty="0">
                          <a:solidFill>
                            <a:schemeClr val="accent2"/>
                          </a:solidFill>
                          <a:cs typeface="Times New Roman (Arabic)" charset="0"/>
                        </a:rPr>
                        <a:t>داء النقرس</a:t>
                      </a:r>
                      <a:r>
                        <a:rPr lang="en-US" sz="1800" dirty="0">
                          <a:cs typeface="Times New Roman (Arabic)" charset="0"/>
                        </a:rPr>
                        <a:t> </a:t>
                      </a:r>
                      <a:endParaRPr lang="ar-J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J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J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902">
                <a:tc>
                  <a:txBody>
                    <a:bodyPr/>
                    <a:lstStyle/>
                    <a:p>
                      <a:pPr rtl="1"/>
                      <a:endParaRPr lang="ar-J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J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J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dirty="0">
                <a:solidFill>
                  <a:srgbClr val="FFFF00"/>
                </a:solidFill>
              </a:rPr>
              <a:t>الأسباب والأعراض</a:t>
            </a:r>
          </a:p>
        </p:txBody>
      </p:sp>
    </p:spTree>
    <p:extLst>
      <p:ext uri="{BB962C8B-B14F-4D97-AF65-F5344CB8AC3E}">
        <p14:creationId xmlns:p14="http://schemas.microsoft.com/office/powerpoint/2010/main" val="1903730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000082"/>
            </a:gs>
            <a:gs pos="25000">
              <a:schemeClr val="accent2">
                <a:lumMod val="60000"/>
                <a:lumOff val="40000"/>
                <a:alpha val="50000"/>
              </a:schemeClr>
            </a:gs>
            <a:gs pos="58000">
              <a:srgbClr val="000082"/>
            </a:gs>
            <a:gs pos="87000">
              <a:srgbClr val="00008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عنصر نائب للمحتوى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2154866"/>
              </p:ext>
            </p:extLst>
          </p:nvPr>
        </p:nvGraphicFramePr>
        <p:xfrm>
          <a:off x="2051720" y="2348880"/>
          <a:ext cx="5572164" cy="350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عنوان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dirty="0">
                <a:solidFill>
                  <a:srgbClr val="FFFF00"/>
                </a:solidFill>
              </a:rPr>
              <a:t>نسب الإصابة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000082"/>
            </a:gs>
            <a:gs pos="25000">
              <a:schemeClr val="accent2">
                <a:lumMod val="60000"/>
                <a:lumOff val="40000"/>
                <a:alpha val="50000"/>
              </a:schemeClr>
            </a:gs>
            <a:gs pos="58000">
              <a:srgbClr val="000082"/>
            </a:gs>
            <a:gs pos="87000">
              <a:srgbClr val="00008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150878"/>
              </p:ext>
            </p:extLst>
          </p:nvPr>
        </p:nvGraphicFramePr>
        <p:xfrm>
          <a:off x="726007" y="2143116"/>
          <a:ext cx="7989397" cy="2662876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4063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70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5719">
                <a:tc>
                  <a:txBody>
                    <a:bodyPr/>
                    <a:lstStyle/>
                    <a:p>
                      <a:pPr rtl="1"/>
                      <a:endParaRPr lang="ar-JO" dirty="0">
                        <a:solidFill>
                          <a:srgbClr val="99FF3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JO" dirty="0">
                        <a:solidFill>
                          <a:srgbClr val="99FF3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JO" dirty="0">
                        <a:solidFill>
                          <a:srgbClr val="99FF3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5719">
                <a:tc>
                  <a:txBody>
                    <a:bodyPr/>
                    <a:lstStyle/>
                    <a:p>
                      <a:pPr rtl="1"/>
                      <a:endParaRPr lang="ar-JO" dirty="0">
                        <a:solidFill>
                          <a:srgbClr val="99FF3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JO" dirty="0">
                        <a:solidFill>
                          <a:srgbClr val="99FF3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JO" dirty="0">
                        <a:solidFill>
                          <a:srgbClr val="99FF3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5719">
                <a:tc>
                  <a:txBody>
                    <a:bodyPr/>
                    <a:lstStyle/>
                    <a:p>
                      <a:pPr rtl="1"/>
                      <a:endParaRPr lang="ar-JO" dirty="0">
                        <a:solidFill>
                          <a:srgbClr val="99FF3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JO" dirty="0">
                        <a:solidFill>
                          <a:srgbClr val="99FF3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JO" dirty="0">
                        <a:solidFill>
                          <a:srgbClr val="99FF3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5719">
                <a:tc>
                  <a:txBody>
                    <a:bodyPr/>
                    <a:lstStyle/>
                    <a:p>
                      <a:pPr rtl="1"/>
                      <a:endParaRPr lang="ar-JO" dirty="0">
                        <a:solidFill>
                          <a:srgbClr val="99FF3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JO" dirty="0">
                        <a:solidFill>
                          <a:srgbClr val="99FF3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JO" dirty="0">
                        <a:solidFill>
                          <a:srgbClr val="99FF33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000082"/>
            </a:gs>
            <a:gs pos="25000">
              <a:schemeClr val="accent2">
                <a:lumMod val="60000"/>
                <a:lumOff val="40000"/>
                <a:alpha val="50000"/>
              </a:schemeClr>
            </a:gs>
            <a:gs pos="58000">
              <a:srgbClr val="000082"/>
            </a:gs>
            <a:gs pos="87000">
              <a:srgbClr val="00008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endParaRPr lang="ar-JO" dirty="0">
              <a:solidFill>
                <a:srgbClr val="FFFF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ar-JO" dirty="0">
              <a:solidFill>
                <a:srgbClr val="99FF33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938719"/>
              </p:ext>
            </p:extLst>
          </p:nvPr>
        </p:nvGraphicFramePr>
        <p:xfrm>
          <a:off x="1071538" y="2143116"/>
          <a:ext cx="7239358" cy="14630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940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4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30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503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5000">
                <a:tc>
                  <a:txBody>
                    <a:bodyPr/>
                    <a:lstStyle/>
                    <a:p>
                      <a:pPr rtl="1"/>
                      <a:r>
                        <a:rPr lang="ar-JO" dirty="0">
                          <a:solidFill>
                            <a:schemeClr val="tx1"/>
                          </a:solidFill>
                        </a:rPr>
                        <a:t>الرقم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>
                          <a:solidFill>
                            <a:schemeClr val="tx1"/>
                          </a:solidFill>
                        </a:rPr>
                        <a:t>الاسم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>
                          <a:solidFill>
                            <a:schemeClr val="tx1"/>
                          </a:solidFill>
                        </a:rPr>
                        <a:t>مدة الإقامة في المستشفى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>
                          <a:solidFill>
                            <a:schemeClr val="tx1"/>
                          </a:solidFill>
                        </a:rPr>
                        <a:t>درجة الإقامة في المستشفى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000">
                <a:tc>
                  <a:txBody>
                    <a:bodyPr/>
                    <a:lstStyle/>
                    <a:p>
                      <a:pPr rtl="1"/>
                      <a:r>
                        <a:rPr lang="ar-JO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>
                          <a:solidFill>
                            <a:schemeClr val="tx1"/>
                          </a:solidFill>
                        </a:rPr>
                        <a:t>علي سعيد غالب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>
                          <a:solidFill>
                            <a:schemeClr val="tx1"/>
                          </a:solidFill>
                        </a:rPr>
                        <a:t>أربعة أيام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>
                          <a:solidFill>
                            <a:schemeClr val="tx1"/>
                          </a:solidFill>
                        </a:rPr>
                        <a:t>الأولى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000">
                <a:tc>
                  <a:txBody>
                    <a:bodyPr/>
                    <a:lstStyle/>
                    <a:p>
                      <a:pPr rtl="1"/>
                      <a:r>
                        <a:rPr lang="ar-JO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>
                          <a:solidFill>
                            <a:schemeClr val="tx1"/>
                          </a:solidFill>
                        </a:rPr>
                        <a:t>أنور شفيق عليان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>
                          <a:solidFill>
                            <a:schemeClr val="tx1"/>
                          </a:solidFill>
                        </a:rPr>
                        <a:t>خمسة أيام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>
                          <a:solidFill>
                            <a:schemeClr val="tx1"/>
                          </a:solidFill>
                        </a:rPr>
                        <a:t>الأولى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5000">
                <a:tc>
                  <a:txBody>
                    <a:bodyPr/>
                    <a:lstStyle/>
                    <a:p>
                      <a:pPr rtl="1"/>
                      <a:r>
                        <a:rPr lang="ar-JO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>
                          <a:solidFill>
                            <a:schemeClr val="tx1"/>
                          </a:solidFill>
                        </a:rPr>
                        <a:t>مأمون زيد فراس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>
                          <a:solidFill>
                            <a:schemeClr val="tx1"/>
                          </a:solidFill>
                        </a:rPr>
                        <a:t>يوم واحد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>
                          <a:solidFill>
                            <a:schemeClr val="tx1"/>
                          </a:solidFill>
                        </a:rPr>
                        <a:t>الثالثة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>
            <a:extLst>
              <a:ext uri="{FF2B5EF4-FFF2-40B4-BE49-F238E27FC236}">
                <a16:creationId xmlns:a16="http://schemas.microsoft.com/office/drawing/2014/main" id="{9F4AC445-5322-4E17-B1AB-95278891AF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7843363"/>
              </p:ext>
            </p:extLst>
          </p:nvPr>
        </p:nvGraphicFramePr>
        <p:xfrm>
          <a:off x="1071538" y="2143116"/>
          <a:ext cx="7239358" cy="1463040"/>
        </p:xfrm>
        <a:graphic>
          <a:graphicData uri="http://schemas.openxmlformats.org/drawingml/2006/table">
            <a:tbl>
              <a:tblPr rtl="1" firstRow="1" bandRow="1">
                <a:tableStyleId>{93296810-A885-4BE3-A3E7-6D5BEEA58F35}</a:tableStyleId>
              </a:tblPr>
              <a:tblGrid>
                <a:gridCol w="5940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4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30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503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5000">
                <a:tc>
                  <a:txBody>
                    <a:bodyPr/>
                    <a:lstStyle/>
                    <a:p>
                      <a:pPr rtl="1"/>
                      <a:r>
                        <a:rPr lang="ar-JO" dirty="0"/>
                        <a:t>الرقم</a:t>
                      </a:r>
                      <a:endParaRPr lang="ar-JO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/>
                        <a:t>الاسم</a:t>
                      </a:r>
                      <a:endParaRPr lang="ar-JO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/>
                        <a:t>مدة الإقامة في المستشفى</a:t>
                      </a:r>
                      <a:endParaRPr lang="ar-JO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/>
                        <a:t>درجة الإقامة في المستشفى</a:t>
                      </a:r>
                      <a:endParaRPr lang="ar-JO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000">
                <a:tc>
                  <a:txBody>
                    <a:bodyPr/>
                    <a:lstStyle/>
                    <a:p>
                      <a:pPr rtl="1"/>
                      <a:r>
                        <a:rPr lang="ar-JO" dirty="0"/>
                        <a:t>1</a:t>
                      </a:r>
                      <a:endParaRPr lang="ar-JO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/>
                        <a:t>علي سعيد غالب</a:t>
                      </a:r>
                      <a:endParaRPr lang="ar-JO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/>
                        <a:t>أربعة أيام</a:t>
                      </a:r>
                      <a:endParaRPr lang="ar-JO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/>
                        <a:t>الأولى</a:t>
                      </a:r>
                      <a:endParaRPr lang="ar-JO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000">
                <a:tc>
                  <a:txBody>
                    <a:bodyPr/>
                    <a:lstStyle/>
                    <a:p>
                      <a:pPr rtl="1"/>
                      <a:r>
                        <a:rPr lang="ar-JO" dirty="0"/>
                        <a:t>2</a:t>
                      </a:r>
                      <a:endParaRPr lang="ar-JO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/>
                        <a:t>أنور شفيق عليان</a:t>
                      </a:r>
                      <a:endParaRPr lang="ar-JO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/>
                        <a:t>خمسة أيام</a:t>
                      </a:r>
                      <a:endParaRPr lang="ar-JO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/>
                        <a:t>الأولى</a:t>
                      </a:r>
                      <a:endParaRPr lang="ar-JO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5000">
                <a:tc>
                  <a:txBody>
                    <a:bodyPr/>
                    <a:lstStyle/>
                    <a:p>
                      <a:pPr rtl="1"/>
                      <a:r>
                        <a:rPr lang="ar-JO" dirty="0"/>
                        <a:t>3</a:t>
                      </a:r>
                      <a:endParaRPr lang="ar-JO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/>
                        <a:t>مأمون زيد فراس</a:t>
                      </a:r>
                      <a:endParaRPr lang="ar-JO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/>
                        <a:t>يوم واحد</a:t>
                      </a:r>
                      <a:endParaRPr lang="ar-JO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/>
                        <a:t>الثالثة</a:t>
                      </a:r>
                      <a:endParaRPr lang="ar-JO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4707887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</TotalTime>
  <Words>144</Words>
  <Application>Microsoft Office PowerPoint</Application>
  <PresentationFormat>عرض على الشاشة (4:3)</PresentationFormat>
  <Paragraphs>52</Paragraphs>
  <Slides>8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15" baseType="lpstr">
      <vt:lpstr>Abadi MT Condensed Light</vt:lpstr>
      <vt:lpstr>Calibri</vt:lpstr>
      <vt:lpstr>Impact</vt:lpstr>
      <vt:lpstr>Times New Roman</vt:lpstr>
      <vt:lpstr>Times New Roman (Arabic)</vt:lpstr>
      <vt:lpstr>Traditional Arabic</vt:lpstr>
      <vt:lpstr>Default Design</vt:lpstr>
      <vt:lpstr>عرض تقديمي في PowerPoint</vt:lpstr>
      <vt:lpstr>تعريف التهاب الوتر الخارجي</vt:lpstr>
      <vt:lpstr>الأسباب والأعراض</vt:lpstr>
      <vt:lpstr>نسب الإصابة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mazen</dc:creator>
  <cp:lastModifiedBy>SPECTO ICDL</cp:lastModifiedBy>
  <cp:revision>76</cp:revision>
  <dcterms:created xsi:type="dcterms:W3CDTF">2000-06-12T12:31:56Z</dcterms:created>
  <dcterms:modified xsi:type="dcterms:W3CDTF">2019-07-22T03:01:57Z</dcterms:modified>
</cp:coreProperties>
</file>