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4"/>
  </p:sldMasterIdLst>
  <p:notesMasterIdLst>
    <p:notesMasterId r:id="rId12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1pPr>
    <a:lvl2pPr marL="4572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2pPr>
    <a:lvl3pPr marL="9144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3pPr>
    <a:lvl4pPr marL="13716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4pPr>
    <a:lvl5pPr marL="18288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 (Arabic)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FF"/>
    <a:srgbClr val="FF3399"/>
    <a:srgbClr val="CC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213"/>
    <p:restoredTop sz="90929"/>
  </p:normalViewPr>
  <p:slideViewPr>
    <p:cSldViewPr>
      <p:cViewPr varScale="1">
        <p:scale>
          <a:sx n="82" d="100"/>
          <a:sy n="82" d="100"/>
        </p:scale>
        <p:origin x="61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708DE70-6748-435C-B43B-4D7B67095C86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67AFD27-D72C-48F0-B890-213E4E1CA18C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071987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AFD27-D72C-48F0-B890-213E4E1CA18C}" type="slidenum">
              <a:rPr lang="ar-JO" smtClean="0"/>
              <a:t>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353395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55546-9C4C-4571-9491-B525ED56D5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951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26BCF-E67E-495A-86B0-A7A359ACC5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080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98050-7F49-4FE0-B211-2C68D962D3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99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20D71-710F-4C66-8339-8D5FF6C3FA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50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90038-86A9-433E-8A3C-B3E28115E5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0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D85C2-68E6-4786-A8AE-A2DF060E4B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04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B449F-0A93-41F2-9595-6356C5B643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391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95F27-26B2-4D5D-BF9D-2331B348A1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993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BF1D5F-9D1C-4702-8F33-9EF8A71C8B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559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A6838B-6A05-431E-837B-15C0844345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3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08F37-49E3-4B31-81D4-8C77CBE591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610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100000">
              <a:srgbClr val="DDEBCF">
                <a:gamma/>
                <a:tint val="39216"/>
                <a:invGamma/>
              </a:srgbClr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F5B54868-BADD-4808-B793-0A731A5E4B0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 (Arabic)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ar-SA" dirty="0"/>
              <a:t>إيجابيات استخدام الحاسوب في تعليم اللغات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371600"/>
            <a:ext cx="8686800" cy="4953000"/>
          </a:xfrm>
        </p:spPr>
        <p:txBody>
          <a:bodyPr/>
          <a:lstStyle/>
          <a:p>
            <a:pPr algn="r">
              <a:buFontTx/>
              <a:buChar char="•"/>
            </a:pPr>
            <a:r>
              <a:rPr lang="ar-SA" dirty="0"/>
              <a:t> </a:t>
            </a:r>
            <a:r>
              <a:rPr lang="ar-SA" sz="3600" dirty="0">
                <a:solidFill>
                  <a:schemeClr val="accent2"/>
                </a:solidFill>
              </a:rPr>
              <a:t>فاعلية التعلم </a:t>
            </a:r>
            <a:r>
              <a:rPr lang="ar-SA" sz="3600" dirty="0" err="1">
                <a:solidFill>
                  <a:schemeClr val="accent2"/>
                </a:solidFill>
              </a:rPr>
              <a:t>والإحتفاظ</a:t>
            </a:r>
            <a:r>
              <a:rPr lang="ar-SA" sz="3600" dirty="0">
                <a:solidFill>
                  <a:schemeClr val="accent2"/>
                </a:solidFill>
              </a:rPr>
              <a:t> بالمعلومة لفترة أطول</a:t>
            </a:r>
          </a:p>
          <a:p>
            <a:pPr algn="r">
              <a:buFontTx/>
              <a:buChar char="•"/>
            </a:pPr>
            <a:r>
              <a:rPr lang="ar-SA" sz="3600" dirty="0">
                <a:solidFill>
                  <a:schemeClr val="accent2"/>
                </a:solidFill>
              </a:rPr>
              <a:t> مراعاة الفروق الفردية</a:t>
            </a:r>
          </a:p>
          <a:p>
            <a:pPr algn="r">
              <a:buFontTx/>
              <a:buChar char="•"/>
            </a:pPr>
            <a:r>
              <a:rPr lang="ar-SA" sz="3600" dirty="0">
                <a:solidFill>
                  <a:schemeClr val="accent2"/>
                </a:solidFill>
              </a:rPr>
              <a:t> معالجة مشكلة الخجل</a:t>
            </a:r>
          </a:p>
          <a:p>
            <a:pPr algn="r">
              <a:buFontTx/>
              <a:buChar char="•"/>
            </a:pPr>
            <a:r>
              <a:rPr lang="ar-SA" sz="3600" dirty="0">
                <a:solidFill>
                  <a:schemeClr val="accent2"/>
                </a:solidFill>
              </a:rPr>
              <a:t> تغيير دور المعلم والمتعلم</a:t>
            </a:r>
          </a:p>
          <a:p>
            <a:pPr algn="r">
              <a:buFontTx/>
              <a:buChar char="•"/>
            </a:pPr>
            <a:r>
              <a:rPr lang="ar-SA" sz="3600" dirty="0">
                <a:solidFill>
                  <a:schemeClr val="accent2"/>
                </a:solidFill>
              </a:rPr>
              <a:t> التغذية الراجعة الفورية</a:t>
            </a:r>
          </a:p>
          <a:p>
            <a:pPr algn="r">
              <a:buFontTx/>
              <a:buChar char="•"/>
            </a:pPr>
            <a:r>
              <a:rPr lang="ar-SA" sz="3600" dirty="0">
                <a:solidFill>
                  <a:schemeClr val="accent2"/>
                </a:solidFill>
              </a:rPr>
              <a:t> توفير القوى البشرية </a:t>
            </a:r>
            <a:endParaRPr lang="en-US" sz="3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"/>
            <a:ext cx="7772400" cy="457200"/>
          </a:xfrm>
        </p:spPr>
        <p:txBody>
          <a:bodyPr/>
          <a:lstStyle/>
          <a:p>
            <a:r>
              <a:rPr lang="ar-SA" dirty="0"/>
              <a:t>سلبيات استخدام الحاسب في تعليم اللغات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524000"/>
            <a:ext cx="8305800" cy="4724400"/>
          </a:xfrm>
        </p:spPr>
        <p:txBody>
          <a:bodyPr/>
          <a:lstStyle/>
          <a:p>
            <a:pPr algn="r">
              <a:buFontTx/>
              <a:buChar char="•"/>
            </a:pPr>
            <a:r>
              <a:rPr lang="ar-SA" dirty="0">
                <a:solidFill>
                  <a:srgbClr val="FF3399"/>
                </a:solidFill>
              </a:rPr>
              <a:t> </a:t>
            </a:r>
            <a:r>
              <a:rPr lang="ar-SA" sz="3600" dirty="0">
                <a:solidFill>
                  <a:srgbClr val="FF3399"/>
                </a:solidFill>
              </a:rPr>
              <a:t>التكلفة العالية للحواسيب وبرامجها</a:t>
            </a:r>
            <a:r>
              <a:rPr lang="ar-JO" sz="3600">
                <a:solidFill>
                  <a:srgbClr val="FF3399"/>
                </a:solidFill>
              </a:rPr>
              <a:t>.</a:t>
            </a:r>
            <a:endParaRPr lang="ar-SA" sz="3600" dirty="0">
              <a:solidFill>
                <a:srgbClr val="FF3399"/>
              </a:solidFill>
            </a:endParaRPr>
          </a:p>
          <a:p>
            <a:pPr algn="r">
              <a:buFontTx/>
              <a:buChar char="•"/>
            </a:pPr>
            <a:r>
              <a:rPr lang="ar-SA" sz="3600" dirty="0">
                <a:solidFill>
                  <a:srgbClr val="FF3399"/>
                </a:solidFill>
              </a:rPr>
              <a:t> نزع الجانب الإنساني من العملية التعليمية</a:t>
            </a:r>
          </a:p>
          <a:p>
            <a:pPr algn="r">
              <a:buFontTx/>
              <a:buChar char="•"/>
            </a:pPr>
            <a:r>
              <a:rPr lang="ar-SA" sz="3600" dirty="0">
                <a:solidFill>
                  <a:srgbClr val="FF3399"/>
                </a:solidFill>
              </a:rPr>
              <a:t> لا</a:t>
            </a:r>
            <a:r>
              <a:rPr lang="en-US" sz="3600" dirty="0">
                <a:solidFill>
                  <a:srgbClr val="FF3399"/>
                </a:solidFill>
              </a:rPr>
              <a:t> </a:t>
            </a:r>
            <a:r>
              <a:rPr lang="ar-SA" sz="3600" dirty="0">
                <a:solidFill>
                  <a:srgbClr val="FF3399"/>
                </a:solidFill>
              </a:rPr>
              <a:t>يستطيع فتح حوار </a:t>
            </a:r>
            <a:r>
              <a:rPr lang="ar-JO" sz="3600" dirty="0">
                <a:solidFill>
                  <a:srgbClr val="FF3399"/>
                </a:solidFill>
              </a:rPr>
              <a:t>مع </a:t>
            </a:r>
            <a:r>
              <a:rPr lang="ar-SA" sz="3600" dirty="0">
                <a:solidFill>
                  <a:srgbClr val="FF3399"/>
                </a:solidFill>
              </a:rPr>
              <a:t>الطالب</a:t>
            </a:r>
          </a:p>
          <a:p>
            <a:pPr algn="r">
              <a:buFontTx/>
              <a:buChar char="•"/>
            </a:pPr>
            <a:r>
              <a:rPr lang="ar-SA" sz="3600" dirty="0">
                <a:solidFill>
                  <a:srgbClr val="FF3399"/>
                </a:solidFill>
              </a:rPr>
              <a:t> لا</a:t>
            </a:r>
            <a:r>
              <a:rPr lang="en-US" sz="3600" dirty="0">
                <a:solidFill>
                  <a:srgbClr val="FF3399"/>
                </a:solidFill>
              </a:rPr>
              <a:t> </a:t>
            </a:r>
            <a:r>
              <a:rPr lang="ar-SA" sz="3600" dirty="0">
                <a:solidFill>
                  <a:srgbClr val="FF3399"/>
                </a:solidFill>
              </a:rPr>
              <a:t>يستطيع فهم الجانب </a:t>
            </a:r>
            <a:r>
              <a:rPr lang="ar-SA" sz="3600" dirty="0" err="1">
                <a:solidFill>
                  <a:srgbClr val="FF3399"/>
                </a:solidFill>
              </a:rPr>
              <a:t>السياقي</a:t>
            </a:r>
            <a:r>
              <a:rPr lang="ar-SA" sz="3600" dirty="0">
                <a:solidFill>
                  <a:srgbClr val="FF3399"/>
                </a:solidFill>
              </a:rPr>
              <a:t> للغة (الترجمة)</a:t>
            </a:r>
          </a:p>
          <a:p>
            <a:pPr algn="r"/>
            <a:endParaRPr lang="en-US" sz="3600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سلبيات استخدام الحاسب في تعليم اللغات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27730" y="1840899"/>
            <a:ext cx="5830470" cy="4114800"/>
          </a:xfrm>
        </p:spPr>
        <p:txBody>
          <a:bodyPr/>
          <a:lstStyle/>
          <a:p>
            <a:r>
              <a:rPr lang="ar-SA" sz="3600" dirty="0">
                <a:solidFill>
                  <a:schemeClr val="accent4"/>
                </a:solidFill>
              </a:rPr>
              <a:t>يحتاج المدرس لوقت طويل ودورات تدريبية لمعرفة كيفية استخدامه في التعليم بفاعلية</a:t>
            </a:r>
          </a:p>
          <a:p>
            <a:r>
              <a:rPr lang="ar-SA" sz="3600" dirty="0">
                <a:solidFill>
                  <a:schemeClr val="accent4"/>
                </a:solidFill>
              </a:rPr>
              <a:t> الإدمان على استخدام الحاسوب وما</a:t>
            </a:r>
            <a:r>
              <a:rPr lang="ar-JO" sz="3600" dirty="0">
                <a:solidFill>
                  <a:schemeClr val="accent4"/>
                </a:solidFill>
              </a:rPr>
              <a:t> </a:t>
            </a:r>
            <a:r>
              <a:rPr lang="ar-SA" sz="3600" dirty="0">
                <a:solidFill>
                  <a:schemeClr val="accent4"/>
                </a:solidFill>
              </a:rPr>
              <a:t>يترتب على ذلك من أمراض </a:t>
            </a:r>
          </a:p>
          <a:p>
            <a:r>
              <a:rPr lang="ar-SA" sz="3600" dirty="0">
                <a:solidFill>
                  <a:schemeClr val="accent4"/>
                </a:solidFill>
              </a:rPr>
              <a:t> الخوف من تعرض الطلاب لمواد غير مناسبة</a:t>
            </a:r>
          </a:p>
          <a:p>
            <a:r>
              <a:rPr lang="ar-SA" sz="3600" dirty="0">
                <a:solidFill>
                  <a:schemeClr val="accent4"/>
                </a:solidFill>
              </a:rPr>
              <a:t> كثرة الأعطال الطارئة</a:t>
            </a:r>
            <a:endParaRPr lang="en-US" sz="3600" dirty="0">
              <a:solidFill>
                <a:schemeClr val="accent4"/>
              </a:solidFill>
            </a:endParaRPr>
          </a:p>
        </p:txBody>
      </p:sp>
      <p:pic>
        <p:nvPicPr>
          <p:cNvPr id="1026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50" y="2348850"/>
            <a:ext cx="1747418" cy="169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أنواع برامج تعليم اللغة بواسطة الحاسوب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sz="3600">
                <a:solidFill>
                  <a:srgbClr val="FF0066"/>
                </a:solidFill>
              </a:rPr>
              <a:t>برامج الدروس الخصوصية (</a:t>
            </a:r>
            <a:r>
              <a:rPr lang="en-US" sz="3600">
                <a:solidFill>
                  <a:srgbClr val="FF0066"/>
                </a:solidFill>
              </a:rPr>
              <a:t>Tutorials</a:t>
            </a:r>
            <a:r>
              <a:rPr lang="ar-SA" sz="3600">
                <a:solidFill>
                  <a:srgbClr val="FF0066"/>
                </a:solidFill>
              </a:rPr>
              <a:t>)</a:t>
            </a:r>
          </a:p>
          <a:p>
            <a:r>
              <a:rPr lang="ar-SA" sz="3600">
                <a:solidFill>
                  <a:srgbClr val="FF0066"/>
                </a:solidFill>
              </a:rPr>
              <a:t>برامج التدريبات (</a:t>
            </a:r>
            <a:r>
              <a:rPr lang="en-US" sz="3600">
                <a:solidFill>
                  <a:srgbClr val="FF0066"/>
                </a:solidFill>
              </a:rPr>
              <a:t>(Drills</a:t>
            </a:r>
            <a:endParaRPr lang="ar-SA" sz="3600">
              <a:solidFill>
                <a:srgbClr val="FF0066"/>
              </a:solidFill>
            </a:endParaRPr>
          </a:p>
          <a:p>
            <a:r>
              <a:rPr lang="ar-SA" sz="3600">
                <a:solidFill>
                  <a:srgbClr val="FF0066"/>
                </a:solidFill>
              </a:rPr>
              <a:t>برامج الألعاب التعليمية (</a:t>
            </a:r>
            <a:r>
              <a:rPr lang="en-US" sz="3600">
                <a:solidFill>
                  <a:srgbClr val="FF0066"/>
                </a:solidFill>
              </a:rPr>
              <a:t>(Instructional Games</a:t>
            </a:r>
            <a:endParaRPr lang="ar-SA" sz="3600">
              <a:solidFill>
                <a:srgbClr val="FF0066"/>
              </a:solidFill>
            </a:endParaRPr>
          </a:p>
          <a:p>
            <a:r>
              <a:rPr lang="ar-SA" sz="3600">
                <a:solidFill>
                  <a:srgbClr val="FF0066"/>
                </a:solidFill>
              </a:rPr>
              <a:t>برامج المحاكاة والتقليد (</a:t>
            </a:r>
            <a:r>
              <a:rPr lang="en-US" sz="3600">
                <a:solidFill>
                  <a:srgbClr val="FF0066"/>
                </a:solidFill>
              </a:rPr>
              <a:t>(Simulations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مواصفات البرامج الحاسوبية الجيدة</a:t>
            </a: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sz="3600" dirty="0">
                <a:solidFill>
                  <a:srgbClr val="FF0066"/>
                </a:solidFill>
              </a:rPr>
              <a:t>أن تكون أهداف البرنامج واضحة</a:t>
            </a:r>
            <a:endParaRPr lang="en-US" sz="3600" dirty="0">
              <a:solidFill>
                <a:srgbClr val="FF0066"/>
              </a:solidFill>
            </a:endParaRPr>
          </a:p>
          <a:p>
            <a:r>
              <a:rPr lang="ar-SA" sz="3600" dirty="0">
                <a:solidFill>
                  <a:srgbClr val="FF0066"/>
                </a:solidFill>
              </a:rPr>
              <a:t>إمكانية التفاعل بين الطالب والبرنامج</a:t>
            </a:r>
          </a:p>
          <a:p>
            <a:r>
              <a:rPr lang="ar-SA" sz="3600" dirty="0">
                <a:solidFill>
                  <a:srgbClr val="FF0066"/>
                </a:solidFill>
              </a:rPr>
              <a:t>إمكانية التحكم في صعوبة البرنامج</a:t>
            </a:r>
          </a:p>
          <a:p>
            <a:r>
              <a:rPr lang="ar-SA" sz="3600" dirty="0">
                <a:solidFill>
                  <a:srgbClr val="FF0066"/>
                </a:solidFill>
              </a:rPr>
              <a:t>أن يكون المحتوى مناسب للمستوى الدراسي</a:t>
            </a:r>
          </a:p>
          <a:p>
            <a:r>
              <a:rPr lang="ar-SA" sz="3600" dirty="0">
                <a:solidFill>
                  <a:srgbClr val="FF0066"/>
                </a:solidFill>
              </a:rPr>
              <a:t>أن </a:t>
            </a:r>
            <a:r>
              <a:rPr lang="ar-JO" sz="3600" dirty="0">
                <a:solidFill>
                  <a:srgbClr val="FF0066"/>
                </a:solidFill>
              </a:rPr>
              <a:t>تكون </a:t>
            </a:r>
            <a:r>
              <a:rPr lang="ar-SA" sz="3600" dirty="0">
                <a:solidFill>
                  <a:srgbClr val="FF0066"/>
                </a:solidFill>
              </a:rPr>
              <a:t>خالي</a:t>
            </a:r>
            <a:r>
              <a:rPr lang="ar-JO" sz="3600" dirty="0">
                <a:solidFill>
                  <a:srgbClr val="FF0066"/>
                </a:solidFill>
              </a:rPr>
              <a:t>ة</a:t>
            </a:r>
            <a:r>
              <a:rPr lang="ar-SA" sz="3600" dirty="0">
                <a:solidFill>
                  <a:srgbClr val="FF0066"/>
                </a:solidFill>
              </a:rPr>
              <a:t> من </a:t>
            </a:r>
            <a:r>
              <a:rPr lang="ar-JO" sz="3600" dirty="0">
                <a:solidFill>
                  <a:srgbClr val="FF0066"/>
                </a:solidFill>
              </a:rPr>
              <a:t>الأخطاء </a:t>
            </a:r>
            <a:r>
              <a:rPr lang="ar-SA" sz="3600" dirty="0">
                <a:solidFill>
                  <a:srgbClr val="FF0066"/>
                </a:solidFill>
              </a:rPr>
              <a:t>اللغوية</a:t>
            </a:r>
          </a:p>
          <a:p>
            <a:r>
              <a:rPr lang="ar-SA" sz="3600" dirty="0">
                <a:solidFill>
                  <a:srgbClr val="FF0066"/>
                </a:solidFill>
              </a:rPr>
              <a:t>أن تكون المحتويات واضحة وغير مزدحمة</a:t>
            </a:r>
          </a:p>
          <a:p>
            <a:pPr>
              <a:buFontTx/>
              <a:buNone/>
            </a:pPr>
            <a:endParaRPr lang="ar-SA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مواصفات البرامج الحاسوبية الجيدة</a:t>
            </a: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ar-SA" sz="3600" dirty="0">
                <a:solidFill>
                  <a:srgbClr val="FF0066"/>
                </a:solidFill>
              </a:rPr>
              <a:t>أن تكون الألوان جذابة ومناسبة</a:t>
            </a:r>
          </a:p>
          <a:p>
            <a:pPr>
              <a:lnSpc>
                <a:spcPct val="90000"/>
              </a:lnSpc>
            </a:pPr>
            <a:r>
              <a:rPr lang="ar-SA" sz="3600" dirty="0">
                <a:solidFill>
                  <a:srgbClr val="FF0066"/>
                </a:solidFill>
              </a:rPr>
              <a:t>أن يحوي تعليمات إرشادية واضحة وبعيدة عن الغموض</a:t>
            </a:r>
          </a:p>
          <a:p>
            <a:pPr>
              <a:lnSpc>
                <a:spcPct val="90000"/>
              </a:lnSpc>
            </a:pPr>
            <a:r>
              <a:rPr lang="ar-SA" sz="3600" dirty="0">
                <a:solidFill>
                  <a:srgbClr val="FF0066"/>
                </a:solidFill>
              </a:rPr>
              <a:t>أن يحوي عبارات وصور تحفيزية لإجابات الطلاب</a:t>
            </a:r>
          </a:p>
          <a:p>
            <a:pPr>
              <a:lnSpc>
                <a:spcPct val="90000"/>
              </a:lnSpc>
            </a:pPr>
            <a:r>
              <a:rPr lang="ar-SA" sz="3600" dirty="0">
                <a:solidFill>
                  <a:srgbClr val="FF0066"/>
                </a:solidFill>
              </a:rPr>
              <a:t>أن تكون عملية الخروج من البرنامج سهلة وفي أي وقت</a:t>
            </a:r>
          </a:p>
          <a:p>
            <a:pPr>
              <a:lnSpc>
                <a:spcPct val="90000"/>
              </a:lnSpc>
            </a:pPr>
            <a:endParaRPr lang="en-US" sz="28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مواصفات البرامج الحاسوبية الجيدة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ar-SA" sz="3600" dirty="0">
                <a:solidFill>
                  <a:srgbClr val="FF0066"/>
                </a:solidFill>
              </a:rPr>
              <a:t>أن لا</a:t>
            </a:r>
            <a:r>
              <a:rPr lang="ar-JO" sz="3600" dirty="0">
                <a:solidFill>
                  <a:srgbClr val="FF0066"/>
                </a:solidFill>
              </a:rPr>
              <a:t> </a:t>
            </a:r>
            <a:r>
              <a:rPr lang="ar-SA" sz="3600" dirty="0">
                <a:solidFill>
                  <a:srgbClr val="FF0066"/>
                </a:solidFill>
              </a:rPr>
              <a:t>تكون به أيقونات كثيرة حتى لا</a:t>
            </a:r>
            <a:r>
              <a:rPr lang="ar-JO" sz="3600" dirty="0">
                <a:solidFill>
                  <a:srgbClr val="FF0066"/>
                </a:solidFill>
              </a:rPr>
              <a:t> </a:t>
            </a:r>
            <a:r>
              <a:rPr lang="ar-SA" sz="3600" dirty="0">
                <a:solidFill>
                  <a:srgbClr val="FF0066"/>
                </a:solidFill>
              </a:rPr>
              <a:t>يشتت فكر الطالب</a:t>
            </a:r>
          </a:p>
          <a:p>
            <a:pPr>
              <a:lnSpc>
                <a:spcPct val="90000"/>
              </a:lnSpc>
            </a:pPr>
            <a:r>
              <a:rPr lang="ar-SA" sz="3600" dirty="0">
                <a:solidFill>
                  <a:srgbClr val="FF0066"/>
                </a:solidFill>
              </a:rPr>
              <a:t>أن تكون هناك أيقونة للمساعدة</a:t>
            </a:r>
          </a:p>
          <a:p>
            <a:pPr>
              <a:lnSpc>
                <a:spcPct val="90000"/>
              </a:lnSpc>
            </a:pPr>
            <a:r>
              <a:rPr lang="ar-SA" sz="3600" dirty="0">
                <a:solidFill>
                  <a:srgbClr val="FF0066"/>
                </a:solidFill>
              </a:rPr>
              <a:t>أن لا</a:t>
            </a:r>
            <a:r>
              <a:rPr lang="ar-JO" sz="3600" dirty="0">
                <a:solidFill>
                  <a:srgbClr val="FF0066"/>
                </a:solidFill>
              </a:rPr>
              <a:t> </a:t>
            </a:r>
            <a:r>
              <a:rPr lang="ar-SA" sz="3600" dirty="0">
                <a:solidFill>
                  <a:srgbClr val="FF0066"/>
                </a:solidFill>
              </a:rPr>
              <a:t>تزيد مدة العرض عن ربع ساعة حتى لا</a:t>
            </a:r>
            <a:r>
              <a:rPr lang="ar-JO" sz="3600" dirty="0">
                <a:solidFill>
                  <a:srgbClr val="FF0066"/>
                </a:solidFill>
              </a:rPr>
              <a:t> </a:t>
            </a:r>
            <a:r>
              <a:rPr lang="ar-SA" sz="3600" dirty="0">
                <a:solidFill>
                  <a:srgbClr val="FF0066"/>
                </a:solidFill>
              </a:rPr>
              <a:t>يمل الطالب</a:t>
            </a:r>
          </a:p>
          <a:p>
            <a:pPr>
              <a:lnSpc>
                <a:spcPct val="90000"/>
              </a:lnSpc>
            </a:pPr>
            <a:r>
              <a:rPr lang="ar-SA" sz="3600" dirty="0">
                <a:solidFill>
                  <a:srgbClr val="FF0066"/>
                </a:solidFill>
              </a:rPr>
              <a:t>أن يعطى الطالب أكثر من محاولة ولا</a:t>
            </a:r>
            <a:r>
              <a:rPr lang="ar-JO" sz="3600" dirty="0">
                <a:solidFill>
                  <a:srgbClr val="FF0066"/>
                </a:solidFill>
              </a:rPr>
              <a:t> </a:t>
            </a:r>
            <a:r>
              <a:rPr lang="ar-SA" sz="3600" dirty="0">
                <a:solidFill>
                  <a:srgbClr val="FF0066"/>
                </a:solidFill>
              </a:rPr>
              <a:t>ينقل الطالب إلا بعد الجواب الصحيح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Times New Roman (Arabic)"/>
      </a:majorFont>
      <a:minorFont>
        <a:latin typeface="Times New Roman"/>
        <a:ea typeface=""/>
        <a:cs typeface="Times New Roman (Arabic)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645__x0642__x0631__x0631__x0020__x0637__x0631__x0642__x0020__x0627__x0643__x062a__x0633__x0627__x0628__x0020__x0627__x0644__x0644__x063a__x0629__x0020__x0627__x0644__x062b__x0627__x0646__x064a__x0629_ xmlns="8d477b22-54f3-4b9a-bea0-465ece6f476e" xsi:nil="true"/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2048A72B3ED548A712A441B9AE4AB0" ma:contentTypeVersion="2" ma:contentTypeDescription="Create a new document." ma:contentTypeScope="" ma:versionID="e697ca5dcd1a6cfc96299a6569cf7d61">
  <xsd:schema xmlns:xsd="http://www.w3.org/2001/XMLSchema" xmlns:xs="http://www.w3.org/2001/XMLSchema" xmlns:p="http://schemas.microsoft.com/office/2006/metadata/properties" xmlns:ns1="http://schemas.microsoft.com/sharepoint/v3" xmlns:ns2="8d477b22-54f3-4b9a-bea0-465ece6f476e" targetNamespace="http://schemas.microsoft.com/office/2006/metadata/properties" ma:root="true" ma:fieldsID="e75f81ae20b6a82c7bd5c5ff10130b4d" ns1:_="" ns2:_="">
    <xsd:import namespace="http://schemas.microsoft.com/sharepoint/v3"/>
    <xsd:import namespace="8d477b22-54f3-4b9a-bea0-465ece6f476e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x0645__x0642__x0631__x0631__x0020__x0637__x0631__x0642__x0020__x0627__x0643__x062a__x0633__x0627__x0628__x0020__x0627__x0644__x0644__x063a__x0629__x0020__x0627__x0644__x062b__x0627__x0646__x064a__x0629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477b22-54f3-4b9a-bea0-465ece6f476e" elementFormDefault="qualified">
    <xsd:import namespace="http://schemas.microsoft.com/office/2006/documentManagement/types"/>
    <xsd:import namespace="http://schemas.microsoft.com/office/infopath/2007/PartnerControls"/>
    <xsd:element name="_x0645__x0642__x0631__x0631__x0020__x0637__x0631__x0642__x0020__x0627__x0643__x062a__x0633__x0627__x0628__x0020__x0627__x0644__x0644__x063a__x0629__x0020__x0627__x0644__x062b__x0627__x0646__x064a__x0629_" ma:index="10" nillable="true" ma:displayName="مقرر طرق اكتساب اللغة الثانية" ma:internalName="_x0645__x0642__x0631__x0631__x0020__x0637__x0631__x0642__x0020__x0627__x0643__x062a__x0633__x0627__x0628__x0020__x0627__x0644__x0644__x063a__x0629__x0020__x0627__x0644__x062b__x0627__x0646__x064a__x0629_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EDF91C-2986-4CC4-944C-AD5A3F7A2B17}">
  <ds:schemaRefs>
    <ds:schemaRef ds:uri="http://purl.org/dc/dcmitype/"/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8d477b22-54f3-4b9a-bea0-465ece6f476e"/>
    <ds:schemaRef ds:uri="http://schemas.microsoft.com/sharepoint/v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BA65A0F-4274-4972-8C84-63619D6311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d477b22-54f3-4b9a-bea0-465ece6f47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53F9E65-7236-4A2F-822E-FD9E32F91F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259</Words>
  <Application>Microsoft Office PowerPoint</Application>
  <PresentationFormat>عرض على الشاشة (4:3)</PresentationFormat>
  <Paragraphs>40</Paragraphs>
  <Slides>7</Slides>
  <Notes>1</Notes>
  <HiddenSlides>1</HiddenSlides>
  <MMClips>0</MMClips>
  <ScaleCrop>false</ScaleCrop>
  <HeadingPairs>
    <vt:vector size="6" baseType="variant">
      <vt:variant>
        <vt:lpstr>الخطوط المستخدمة</vt:lpstr>
      </vt:variant>
      <vt:variant>
        <vt:i4>2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10" baseType="lpstr">
      <vt:lpstr>Calibri</vt:lpstr>
      <vt:lpstr>Times New Roman</vt:lpstr>
      <vt:lpstr>Default Design</vt:lpstr>
      <vt:lpstr>إيجابيات استخدام الحاسوب في تعليم اللغات</vt:lpstr>
      <vt:lpstr>سلبيات استخدام الحاسب في تعليم اللغات</vt:lpstr>
      <vt:lpstr>سلبيات استخدام الحاسب في تعليم اللغات</vt:lpstr>
      <vt:lpstr>أنواع برامج تعليم اللغة بواسطة الحاسوب</vt:lpstr>
      <vt:lpstr>مواصفات البرامج الحاسوبية الجيدة</vt:lpstr>
      <vt:lpstr>مواصفات البرامج الحاسوبية الجيدة</vt:lpstr>
      <vt:lpstr>مواصفات البرامج الحاسوبية الجيدة</vt:lpstr>
    </vt:vector>
  </TitlesOfParts>
  <Company>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إيجابيات استخدام الحاسوب</dc:title>
  <dc:creator>Sa</dc:creator>
  <cp:lastModifiedBy>SPECTO ICDL</cp:lastModifiedBy>
  <cp:revision>16</cp:revision>
  <dcterms:created xsi:type="dcterms:W3CDTF">2003-04-21T20:59:41Z</dcterms:created>
  <dcterms:modified xsi:type="dcterms:W3CDTF">2019-06-14T06:44:05Z</dcterms:modified>
</cp:coreProperties>
</file>