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424" autoAdjust="0"/>
    <p:restoredTop sz="86384" autoAdjust="0"/>
  </p:normalViewPr>
  <p:slideViewPr>
    <p:cSldViewPr>
      <p:cViewPr varScale="1">
        <p:scale>
          <a:sx n="63" d="100"/>
          <a:sy n="63" d="100"/>
        </p:scale>
        <p:origin x="93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6"/>
    </p:cViewPr>
  </p:outlineViewPr>
  <p:notesTextViewPr>
    <p:cViewPr>
      <p:scale>
        <a:sx n="1" d="1"/>
        <a:sy n="1" d="1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13/10/1440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462557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13/10/1440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108707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13/10/1440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212209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عنوان ون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F8A53-BB1B-401B-9D7E-0B743504C8B0}" type="datetimeFigureOut">
              <a:rPr lang="ar-JO" smtClean="0"/>
              <a:t>13/10/1440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24C8C-B32C-4A7B-8E9D-02686FB156A6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184235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13/10/1440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075094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13/10/1440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054429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13/10/1440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537614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13/10/1440</a:t>
            </a:fld>
            <a:endParaRPr lang="ar-JO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111927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13/10/1440</a:t>
            </a:fld>
            <a:endParaRPr lang="ar-JO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32010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13/10/1440</a:t>
            </a:fld>
            <a:endParaRPr lang="ar-JO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794113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13/10/1440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678142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2531-353C-4BE6-BA4A-BDF6E3A2C740}" type="datetimeFigureOut">
              <a:rPr lang="ar-JO" smtClean="0"/>
              <a:t>13/10/1440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3AE4C-117F-4A0F-80CD-80D429A6D8B5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329588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C2531-353C-4BE6-BA4A-BDF6E3A2C740}" type="datetimeFigureOut">
              <a:rPr lang="ar-JO" smtClean="0"/>
              <a:t>13/10/1440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3AE4C-117F-4A0F-80CD-80D429A6D8B5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894268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342900" indent="-342900" algn="just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SA" b="1" dirty="0">
                <a:solidFill>
                  <a:schemeClr val="bg1"/>
                </a:solidFill>
                <a:latin typeface="Times New Roman"/>
              </a:rPr>
              <a:t>تلميحات لإنشاء عرض تقديمي فعال</a:t>
            </a:r>
            <a:endParaRPr lang="ar-JO" dirty="0">
              <a:solidFill>
                <a:schemeClr val="bg1"/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JO" dirty="0"/>
          </a:p>
        </p:txBody>
      </p:sp>
      <p:pic>
        <p:nvPicPr>
          <p:cNvPr id="1026" name="Picture 2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775" y="3933070"/>
            <a:ext cx="1100023" cy="18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768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ar-SA" b="1" i="0" u="none" strike="noStrike" baseline="0" dirty="0">
                <a:solidFill>
                  <a:schemeClr val="bg1"/>
                </a:solidFill>
                <a:latin typeface="Times New Roman"/>
                <a:cs typeface="Times New Roman"/>
              </a:rPr>
              <a:t>التدقيق الإملائي والنحوي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rtl="1">
              <a:buNone/>
            </a:pPr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لاكتساب احترام الجمهور والمحافظة عليه، قم دائماً بإجراء التدقيق الإملائي والنحوي للعرض التقديمي.</a:t>
            </a:r>
          </a:p>
        </p:txBody>
      </p:sp>
    </p:spTree>
    <p:extLst>
      <p:ext uri="{BB962C8B-B14F-4D97-AF65-F5344CB8AC3E}">
        <p14:creationId xmlns:p14="http://schemas.microsoft.com/office/powerpoint/2010/main" val="3218777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395420" y="285292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Thank You</a:t>
            </a:r>
            <a:endParaRPr lang="ar-JO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750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endParaRPr lang="ar-SA" b="1" i="0" u="none" strike="noStrike" baseline="0" dirty="0">
              <a:solidFill>
                <a:srgbClr val="FFC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1"/>
            <a:r>
              <a:rPr lang="ar-SA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الرجاء مراعاة التلميحات </a:t>
            </a:r>
            <a:r>
              <a:rPr lang="ar-JO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الواردة في الشرائح </a:t>
            </a:r>
            <a:r>
              <a:rPr lang="ar-SA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التالية لإنشاء عرض تقديمي جذاب يساعد الجمهور على التفاعل</a:t>
            </a:r>
            <a:r>
              <a:rPr lang="ar-JO" i="0" u="none" strike="noStrike" baseline="0">
                <a:solidFill>
                  <a:srgbClr val="FFC000"/>
                </a:solidFill>
                <a:latin typeface="Times New Roman"/>
                <a:cs typeface="Times New Roman"/>
              </a:rPr>
              <a:t>:</a:t>
            </a:r>
            <a:endParaRPr lang="ar-SA" i="0" u="none" strike="noStrike" baseline="0" dirty="0">
              <a:solidFill>
                <a:srgbClr val="FFC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9107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ar-SA" b="1" i="0" u="none" strike="noStrike" baseline="0" dirty="0">
                <a:solidFill>
                  <a:schemeClr val="bg1"/>
                </a:solidFill>
                <a:latin typeface="Times New Roman"/>
                <a:cs typeface="Times New Roman"/>
              </a:rPr>
              <a:t>تقليل عدد الشرائح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1900809"/>
          </a:xfrm>
        </p:spPr>
        <p:txBody>
          <a:bodyPr/>
          <a:lstStyle/>
          <a:p>
            <a:pPr marR="0" lvl="0" rtl="1"/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للمحافظة على وضوح الرسالة وعلى يقظة الجمهور واهتمامه، قم بتقليل عدد الشرائح في العرض التقديمي للحد الأدنى.</a:t>
            </a:r>
          </a:p>
        </p:txBody>
      </p:sp>
    </p:spTree>
    <p:extLst>
      <p:ext uri="{BB962C8B-B14F-4D97-AF65-F5344CB8AC3E}">
        <p14:creationId xmlns:p14="http://schemas.microsoft.com/office/powerpoint/2010/main" val="45071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ar-SA" b="1" i="0" u="none" strike="noStrike" baseline="0" dirty="0">
                <a:solidFill>
                  <a:schemeClr val="bg1"/>
                </a:solidFill>
                <a:latin typeface="Times New Roman"/>
                <a:cs typeface="Times New Roman"/>
              </a:rPr>
              <a:t>اختيار حجم خط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3269000"/>
          </a:xfrm>
        </p:spPr>
        <p:txBody>
          <a:bodyPr/>
          <a:lstStyle/>
          <a:p>
            <a:pPr marR="0" lvl="0" rtl="1"/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يساعد اختيار حجم الخط المناسب في وصول الرسالة بوضوح. </a:t>
            </a:r>
            <a:endParaRPr lang="ar-JO" b="1" i="0" u="none" strike="noStrike" baseline="0" dirty="0">
              <a:solidFill>
                <a:srgbClr val="FFC000"/>
              </a:solidFill>
              <a:latin typeface="Times New Roman"/>
              <a:cs typeface="Times New Roman"/>
            </a:endParaRPr>
          </a:p>
          <a:p>
            <a:pPr marR="0" lvl="0" rtl="1"/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تذكّر أنه يجب أن يتمكن الجمهور من قراءة الشرائح عن بُعد. </a:t>
            </a:r>
            <a:endParaRPr lang="ar-JO" b="1" i="0" u="none" strike="noStrike" baseline="0" dirty="0">
              <a:solidFill>
                <a:srgbClr val="FFC000"/>
              </a:solidFill>
              <a:latin typeface="Times New Roman"/>
              <a:cs typeface="Times New Roman"/>
            </a:endParaRPr>
          </a:p>
          <a:p>
            <a:pPr marR="0" lvl="0" rtl="1"/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بشكل عام، قد يتعذر على الجمهور قراءة خط يقلّ حجمه عن 30</a:t>
            </a:r>
            <a:r>
              <a:rPr lang="ar-JO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 نقطة</a:t>
            </a:r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8151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ar-SA" b="1" i="0" u="none" strike="noStrike" baseline="0" dirty="0">
                <a:solidFill>
                  <a:schemeClr val="bg1"/>
                </a:solidFill>
                <a:latin typeface="Times New Roman"/>
                <a:cs typeface="Times New Roman"/>
              </a:rPr>
              <a:t>المحافظة على بساطة نص الشرائح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1"/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تريد أن يستمع الجمهور إليك أثناء تقديم المعلومات بدلاً من قراءتها على الشاشة. استخدم التعداد النقطي أو العبارات القصيرة، وحاول وضع كل منها في سطر واحد؛ وذلك بدون التفاف النص.</a:t>
            </a:r>
          </a:p>
          <a:p>
            <a:pPr marR="0" lvl="0" rtl="1"/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تعمل بعض أجهزة </a:t>
            </a:r>
            <a:r>
              <a:rPr lang="ar-SA" b="1" i="0" u="none" strike="noStrike" baseline="0" dirty="0" err="1">
                <a:solidFill>
                  <a:srgbClr val="FFC000"/>
                </a:solidFill>
                <a:latin typeface="Times New Roman"/>
                <a:cs typeface="Times New Roman"/>
              </a:rPr>
              <a:t>البروجيكتور</a:t>
            </a:r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 على اقتصاص الشرائح عند الحواف، لذلك تظهر بعض العبارات الطويلة </a:t>
            </a:r>
            <a:r>
              <a:rPr lang="ar-SA" b="1" i="0" u="none" strike="noStrike" baseline="0" dirty="0" err="1">
                <a:solidFill>
                  <a:srgbClr val="FFC000"/>
                </a:solidFill>
                <a:latin typeface="Times New Roman"/>
                <a:cs typeface="Times New Roman"/>
              </a:rPr>
              <a:t>مقتصة</a:t>
            </a:r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7560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16540"/>
            <a:ext cx="8229600" cy="1570142"/>
          </a:xfrm>
        </p:spPr>
        <p:txBody>
          <a:bodyPr anchor="t">
            <a:normAutofit/>
          </a:bodyPr>
          <a:lstStyle/>
          <a:p>
            <a:pPr marR="0" rtl="1"/>
            <a:r>
              <a:rPr lang="ar-SA" sz="3600" b="1" i="0" u="none" strike="noStrike" baseline="0" dirty="0">
                <a:solidFill>
                  <a:schemeClr val="bg1"/>
                </a:solidFill>
                <a:latin typeface="Times New Roman"/>
                <a:cs typeface="Times New Roman"/>
              </a:rPr>
              <a:t>استخدام المرئيات للمساعدة في التعبير عن الرسالة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1"/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توفر الصور والمخططات والرسومات البيانية ورسومات </a:t>
            </a:r>
            <a:r>
              <a:rPr lang="en-US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SmartArt</a:t>
            </a:r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 لمحات مرئية يتذكرها الجمهور. </a:t>
            </a:r>
            <a:endParaRPr lang="en-US" b="1" i="0" u="none" strike="noStrike" baseline="0" dirty="0">
              <a:solidFill>
                <a:srgbClr val="FFC000"/>
              </a:solidFill>
              <a:latin typeface="Times New Roman"/>
              <a:cs typeface="Times New Roman"/>
            </a:endParaRPr>
          </a:p>
          <a:p>
            <a:pPr marR="0" lvl="0" rtl="1"/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قم بإضافة رسومات معبرة لإكمال النص والرسالة على الشرائح.</a:t>
            </a:r>
          </a:p>
          <a:p>
            <a:pPr marR="0" lvl="0" algn="l" rtl="1"/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ومع ذلك، كما هو الحال في النصوص، تجنب تضمين العديد من أدوات المساعدة البصرية على الشريحة.</a:t>
            </a:r>
          </a:p>
        </p:txBody>
      </p:sp>
    </p:spTree>
    <p:extLst>
      <p:ext uri="{BB962C8B-B14F-4D97-AF65-F5344CB8AC3E}">
        <p14:creationId xmlns:p14="http://schemas.microsoft.com/office/powerpoint/2010/main" val="514432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1"/>
            <a:r>
              <a:rPr lang="ar-SA" b="1" i="0" u="none" strike="noStrike" baseline="0" dirty="0">
                <a:solidFill>
                  <a:schemeClr val="bg1"/>
                </a:solidFill>
                <a:latin typeface="Times New Roman"/>
                <a:cs typeface="Times New Roman"/>
              </a:rPr>
              <a:t>استخدام تسميات مفهومة للمخططات والرسومات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1"/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استخدم فقط نصاً كافياً لجعل عناصر التسمية في أحد المخططات أو الرسومات مفهومة.</a:t>
            </a:r>
          </a:p>
        </p:txBody>
      </p:sp>
    </p:spTree>
    <p:extLst>
      <p:ext uri="{BB962C8B-B14F-4D97-AF65-F5344CB8AC3E}">
        <p14:creationId xmlns:p14="http://schemas.microsoft.com/office/powerpoint/2010/main" val="2461587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ar-SA" b="1" i="0" u="none" strike="noStrike" baseline="0" dirty="0">
                <a:solidFill>
                  <a:schemeClr val="bg1"/>
                </a:solidFill>
                <a:latin typeface="Times New Roman"/>
                <a:cs typeface="Times New Roman"/>
              </a:rPr>
              <a:t>تطبيق خلفيات شرائح رقيقة ومتناسقة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648000" marR="0" lvl="0" indent="-514350" rtl="1">
              <a:buFont typeface="+mj-lt"/>
              <a:buAutoNum type="arabicPeriod"/>
            </a:pPr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اختر قالب جذاب ومتناسق أو نسق غير ملفت للانتباه بشكل مبالغ فيه. فأنت بالطبع لا ترغب في أن تتسبب الخلفية أو التصميم في تقليل التركيز على الرسالة.</a:t>
            </a:r>
          </a:p>
          <a:p>
            <a:pPr marL="648000" marR="0" lvl="0" indent="-514350" rtl="1">
              <a:buFont typeface="+mj-lt"/>
              <a:buAutoNum type="arabicPeriod"/>
            </a:pPr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ومع ذلك، فإنك تحتاج أيضاً إلى تقديم تباين بين لون الخلفية ولون النص. </a:t>
            </a:r>
            <a:endParaRPr lang="en-US" b="1" i="0" u="none" strike="noStrike" baseline="0" dirty="0">
              <a:solidFill>
                <a:srgbClr val="FFC000"/>
              </a:solidFill>
              <a:latin typeface="Times New Roman"/>
              <a:cs typeface="Times New Roman"/>
            </a:endParaRPr>
          </a:p>
          <a:p>
            <a:pPr marL="648000" marR="0" lvl="0" indent="-514350" rtl="1">
              <a:buFont typeface="+mj-lt"/>
              <a:buAutoNum type="arabicPeriod"/>
            </a:pPr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تقوم النُسق المُضمنة في </a:t>
            </a:r>
            <a:r>
              <a:rPr lang="en-US" b="1" i="0" u="none" strike="noStrike" baseline="0">
                <a:solidFill>
                  <a:srgbClr val="FFC000"/>
                </a:solidFill>
                <a:latin typeface="Times New Roman"/>
                <a:cs typeface="Times New Roman"/>
              </a:rPr>
              <a:t>PowerPoint 2016</a:t>
            </a:r>
            <a:r>
              <a:rPr lang="ar-SA" b="1" i="0" u="none" strike="noStrike" baseline="0">
                <a:solidFill>
                  <a:srgbClr val="FFC000"/>
                </a:solidFill>
                <a:latin typeface="Times New Roman"/>
                <a:cs typeface="Times New Roman"/>
              </a:rPr>
              <a:t> </a:t>
            </a:r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بتعيين التباين بين خلفية بلون فاتح مع نص بلون غامق، أو خلفية بلون غامق مع نص بلون فاتح. </a:t>
            </a:r>
          </a:p>
        </p:txBody>
      </p:sp>
    </p:spTree>
    <p:extLst>
      <p:ext uri="{BB962C8B-B14F-4D97-AF65-F5344CB8AC3E}">
        <p14:creationId xmlns:p14="http://schemas.microsoft.com/office/powerpoint/2010/main" val="3971772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chemeClr val="accent2">
                <a:lumMod val="60000"/>
                <a:lumOff val="40000"/>
                <a:alpha val="50000"/>
              </a:schemeClr>
            </a:gs>
            <a:gs pos="28000">
              <a:srgbClr val="000082"/>
            </a:gs>
            <a:gs pos="42999">
              <a:srgbClr val="00B0F0">
                <a:alpha val="43000"/>
              </a:srgbClr>
            </a:gs>
            <a:gs pos="58000">
              <a:srgbClr val="000082"/>
            </a:gs>
            <a:gs pos="72000">
              <a:srgbClr val="92D050">
                <a:alpha val="39000"/>
              </a:srgbClr>
            </a:gs>
            <a:gs pos="87000">
              <a:srgbClr val="000082"/>
            </a:gs>
            <a:gs pos="100000">
              <a:srgbClr val="FFC000">
                <a:alpha val="41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ar-SA" b="1" i="0" u="none" strike="noStrike" baseline="0" dirty="0">
                <a:solidFill>
                  <a:schemeClr val="bg1"/>
                </a:solidFill>
                <a:latin typeface="Times New Roman"/>
                <a:cs typeface="Times New Roman"/>
              </a:rPr>
              <a:t>تطبيق خلفيات شرائح رقيقة ومتناسقة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1"/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القالب: ملف أو مجموعة ملفات تتضمن معلومات حول السمة أو التخطيط أو العناصر الأخرى الخاصة بعرض تقديمي منته</a:t>
            </a:r>
            <a:r>
              <a:rPr lang="ar-JO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ٍ</a:t>
            </a:r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. </a:t>
            </a:r>
            <a:endParaRPr lang="en-US" b="1" i="0" u="none" strike="noStrike" baseline="0" dirty="0">
              <a:solidFill>
                <a:srgbClr val="FFC000"/>
              </a:solidFill>
              <a:latin typeface="Times New Roman"/>
              <a:cs typeface="Times New Roman"/>
            </a:endParaRPr>
          </a:p>
          <a:p>
            <a:pPr marR="0" lvl="0" rtl="1"/>
            <a:r>
              <a:rPr lang="ar-JO" b="1" dirty="0">
                <a:solidFill>
                  <a:srgbClr val="FFC000"/>
                </a:solidFill>
                <a:latin typeface="Times New Roman"/>
                <a:cs typeface="Times New Roman"/>
              </a:rPr>
              <a:t>النسق</a:t>
            </a:r>
            <a:r>
              <a:rPr lang="ar-SA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: مجموعة مكوَّنة من ألوان السمة وخطوط السمة وتأثيرات السمة. يمكن تطبيق سمة على ملف كتحديد مفرد</a:t>
            </a:r>
            <a:r>
              <a:rPr lang="ar-JO" b="1" i="0" u="none" strike="noStrike" baseline="0" dirty="0">
                <a:solidFill>
                  <a:srgbClr val="FFC000"/>
                </a:solidFill>
                <a:latin typeface="Times New Roman"/>
                <a:cs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22732152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347</Words>
  <Application>Microsoft Office PowerPoint</Application>
  <PresentationFormat>عرض على الشاشة (4:3)</PresentationFormat>
  <Paragraphs>27</Paragraphs>
  <Slides>11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نسق Office</vt:lpstr>
      <vt:lpstr>تلميحات لإنشاء عرض تقديمي فعال</vt:lpstr>
      <vt:lpstr>عرض تقديمي في PowerPoint</vt:lpstr>
      <vt:lpstr>تقليل عدد الشرائح</vt:lpstr>
      <vt:lpstr>اختيار حجم خط</vt:lpstr>
      <vt:lpstr>المحافظة على بساطة نص الشرائح</vt:lpstr>
      <vt:lpstr>استخدام المرئيات للمساعدة في التعبير عن الرسالة</vt:lpstr>
      <vt:lpstr>استخدام تسميات مفهومة للمخططات والرسومات</vt:lpstr>
      <vt:lpstr>تطبيق خلفيات شرائح رقيقة ومتناسقة</vt:lpstr>
      <vt:lpstr>تطبيق خلفيات شرائح رقيقة ومتناسقة</vt:lpstr>
      <vt:lpstr>التدقيق الإملائي والنحوي</vt:lpstr>
      <vt:lpstr>Thank You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تلميحات لإنشاء عرض تقديمي فعال</dc:title>
  <dc:creator>ICDL</dc:creator>
  <cp:lastModifiedBy>SPECTO ICDL</cp:lastModifiedBy>
  <cp:revision>24</cp:revision>
  <dcterms:created xsi:type="dcterms:W3CDTF">2012-04-29T09:03:24Z</dcterms:created>
  <dcterms:modified xsi:type="dcterms:W3CDTF">2019-06-16T07:07:57Z</dcterms:modified>
</cp:coreProperties>
</file>