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handoutMasterIdLst>
    <p:handoutMasterId r:id="rId9"/>
  </p:handoutMasterIdLst>
  <p:sldIdLst>
    <p:sldId id="256" r:id="rId2"/>
    <p:sldId id="257" r:id="rId3"/>
    <p:sldId id="275" r:id="rId4"/>
    <p:sldId id="261" r:id="rId5"/>
    <p:sldId id="265" r:id="rId6"/>
    <p:sldId id="269" r:id="rId7"/>
    <p:sldId id="270" r:id="rId8"/>
  </p:sldIdLst>
  <p:sldSz cx="9144000" cy="6858000" type="screen4x3"/>
  <p:notesSz cx="9144000" cy="6858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5pPr>
    <a:lvl6pPr marL="2286000" algn="r" defTabSz="914400" rtl="1" eaLnBrk="1" latinLnBrk="0" hangingPunct="1">
      <a:defRPr sz="2400" kern="1200">
        <a:solidFill>
          <a:schemeClr val="tx1"/>
        </a:solidFill>
        <a:latin typeface="Times New Roman" pitchFamily="18" charset="0"/>
        <a:ea typeface="+mn-ea"/>
        <a:cs typeface="Times New Roman" pitchFamily="18" charset="0"/>
      </a:defRPr>
    </a:lvl6pPr>
    <a:lvl7pPr marL="2743200" algn="r" defTabSz="914400" rtl="1" eaLnBrk="1" latinLnBrk="0" hangingPunct="1">
      <a:defRPr sz="2400" kern="1200">
        <a:solidFill>
          <a:schemeClr val="tx1"/>
        </a:solidFill>
        <a:latin typeface="Times New Roman" pitchFamily="18" charset="0"/>
        <a:ea typeface="+mn-ea"/>
        <a:cs typeface="Times New Roman" pitchFamily="18" charset="0"/>
      </a:defRPr>
    </a:lvl7pPr>
    <a:lvl8pPr marL="3200400" algn="r" defTabSz="914400" rtl="1" eaLnBrk="1" latinLnBrk="0" hangingPunct="1">
      <a:defRPr sz="2400" kern="1200">
        <a:solidFill>
          <a:schemeClr val="tx1"/>
        </a:solidFill>
        <a:latin typeface="Times New Roman" pitchFamily="18" charset="0"/>
        <a:ea typeface="+mn-ea"/>
        <a:cs typeface="Times New Roman" pitchFamily="18" charset="0"/>
      </a:defRPr>
    </a:lvl8pPr>
    <a:lvl9pPr marL="3657600" algn="r" defTabSz="914400" rtl="1" eaLnBrk="1" latinLnBrk="0" hangingPunct="1">
      <a:defRPr sz="2400" kern="1200">
        <a:solidFill>
          <a:schemeClr val="tx1"/>
        </a:solidFill>
        <a:latin typeface="Times New Roman" pitchFamily="18" charset="0"/>
        <a:ea typeface="+mn-ea"/>
        <a:cs typeface="Times New Roman" pitchFamily="18"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33"/>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0206" autoAdjust="0"/>
    <p:restoredTop sz="98113" autoAdjust="0"/>
  </p:normalViewPr>
  <p:slideViewPr>
    <p:cSldViewPr>
      <p:cViewPr varScale="1">
        <p:scale>
          <a:sx n="70" d="100"/>
          <a:sy n="70" d="100"/>
        </p:scale>
        <p:origin x="39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Feuille_de_calcul_Microsoft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Feuille_de_calcul_Microsoft_Excel2.xlsx"/></Relationships>
</file>

<file path=ppt/charts/_rels/chart3.xml.rels><?xml version="1.0" encoding="UTF-8" standalone="yes"?>
<Relationships xmlns="http://schemas.openxmlformats.org/package/2006/relationships"><Relationship Id="rId1" Type="http://schemas.openxmlformats.org/officeDocument/2006/relationships/package" Target="../embeddings/Feuille_de_calcul_Microsoft_Excel3.xlsx"/></Relationships>
</file>

<file path=ppt/charts/_rels/chart4.xml.rels><?xml version="1.0" encoding="UTF-8" standalone="yes"?>
<Relationships xmlns="http://schemas.openxmlformats.org/package/2006/relationships"><Relationship Id="rId1" Type="http://schemas.openxmlformats.org/officeDocument/2006/relationships/package" Target="../embeddings/Feuille_de_calcul_Microsoft_Excel4.xlsx"/></Relationships>
</file>

<file path=ppt/charts/_rels/chart5.xml.rels><?xml version="1.0" encoding="UTF-8" standalone="yes"?>
<Relationships xmlns="http://schemas.openxmlformats.org/package/2006/relationships"><Relationship Id="rId1" Type="http://schemas.openxmlformats.org/officeDocument/2006/relationships/package" Target="../embeddings/Feuille_de_calcul_Microsoft_Excel5.xlsx"/></Relationships>
</file>

<file path=ppt/charts/_rels/chart6.xml.rels><?xml version="1.0" encoding="UTF-8" standalone="yes"?>
<Relationships xmlns="http://schemas.openxmlformats.org/package/2006/relationships"><Relationship Id="rId1" Type="http://schemas.openxmlformats.org/officeDocument/2006/relationships/package" Target="../embeddings/Feuille_de_calcul_Microsoft_Excel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ورقة1!$B$1</c:f>
              <c:strCache>
                <c:ptCount val="1"/>
                <c:pt idx="0">
                  <c:v>mâle</c:v>
                </c:pt>
              </c:strCache>
            </c:strRef>
          </c:tx>
          <c:invertIfNegative val="0"/>
          <c:cat>
            <c:strRef>
              <c:f>ورقة1!$A$2:$A$5</c:f>
              <c:strCache>
                <c:ptCount val="4"/>
                <c:pt idx="0">
                  <c:v>année 2006</c:v>
                </c:pt>
                <c:pt idx="1">
                  <c:v>année 2007</c:v>
                </c:pt>
                <c:pt idx="2">
                  <c:v>année 2008</c:v>
                </c:pt>
                <c:pt idx="3">
                  <c:v>année 2009</c:v>
                </c:pt>
              </c:strCache>
            </c:strRef>
          </c:cat>
          <c:val>
            <c:numRef>
              <c:f>ورقة1!$B$2:$B$5</c:f>
              <c:numCache>
                <c:formatCode>General</c:formatCode>
                <c:ptCount val="4"/>
                <c:pt idx="0">
                  <c:v>250</c:v>
                </c:pt>
                <c:pt idx="1">
                  <c:v>212</c:v>
                </c:pt>
                <c:pt idx="2">
                  <c:v>178</c:v>
                </c:pt>
                <c:pt idx="3">
                  <c:v>301</c:v>
                </c:pt>
              </c:numCache>
            </c:numRef>
          </c:val>
        </c:ser>
        <c:ser>
          <c:idx val="1"/>
          <c:order val="1"/>
          <c:tx>
            <c:strRef>
              <c:f>ورقة1!$C$1</c:f>
              <c:strCache>
                <c:ptCount val="1"/>
                <c:pt idx="0">
                  <c:v>femelle</c:v>
                </c:pt>
              </c:strCache>
            </c:strRef>
          </c:tx>
          <c:invertIfNegative val="0"/>
          <c:cat>
            <c:strRef>
              <c:f>ورقة1!$A$2:$A$5</c:f>
              <c:strCache>
                <c:ptCount val="4"/>
                <c:pt idx="0">
                  <c:v>année 2006</c:v>
                </c:pt>
                <c:pt idx="1">
                  <c:v>année 2007</c:v>
                </c:pt>
                <c:pt idx="2">
                  <c:v>année 2008</c:v>
                </c:pt>
                <c:pt idx="3">
                  <c:v>année 2009</c:v>
                </c:pt>
              </c:strCache>
            </c:strRef>
          </c:cat>
          <c:val>
            <c:numRef>
              <c:f>ورقة1!$C$2:$C$5</c:f>
              <c:numCache>
                <c:formatCode>General</c:formatCode>
                <c:ptCount val="4"/>
                <c:pt idx="0">
                  <c:v>159</c:v>
                </c:pt>
                <c:pt idx="1">
                  <c:v>200</c:v>
                </c:pt>
                <c:pt idx="2">
                  <c:v>200</c:v>
                </c:pt>
                <c:pt idx="3">
                  <c:v>212</c:v>
                </c:pt>
              </c:numCache>
            </c:numRef>
          </c:val>
        </c:ser>
        <c:dLbls>
          <c:showLegendKey val="0"/>
          <c:showVal val="0"/>
          <c:showCatName val="0"/>
          <c:showSerName val="0"/>
          <c:showPercent val="0"/>
          <c:showBubbleSize val="0"/>
        </c:dLbls>
        <c:gapWidth val="150"/>
        <c:axId val="206692896"/>
        <c:axId val="206693288"/>
      </c:barChart>
      <c:catAx>
        <c:axId val="206692896"/>
        <c:scaling>
          <c:orientation val="minMax"/>
        </c:scaling>
        <c:delete val="0"/>
        <c:axPos val="b"/>
        <c:numFmt formatCode="General" sourceLinked="0"/>
        <c:majorTickMark val="out"/>
        <c:minorTickMark val="none"/>
        <c:tickLblPos val="nextTo"/>
        <c:crossAx val="206693288"/>
        <c:crosses val="autoZero"/>
        <c:auto val="1"/>
        <c:lblAlgn val="ctr"/>
        <c:lblOffset val="100"/>
        <c:noMultiLvlLbl val="0"/>
      </c:catAx>
      <c:valAx>
        <c:axId val="206693288"/>
        <c:scaling>
          <c:orientation val="minMax"/>
        </c:scaling>
        <c:delete val="0"/>
        <c:axPos val="l"/>
        <c:majorGridlines/>
        <c:numFmt formatCode="General" sourceLinked="1"/>
        <c:majorTickMark val="out"/>
        <c:minorTickMark val="none"/>
        <c:tickLblPos val="nextTo"/>
        <c:crossAx val="206692896"/>
        <c:crosses val="autoZero"/>
        <c:crossBetween val="between"/>
      </c:valAx>
    </c:plotArea>
    <c:legend>
      <c:legendPos val="r"/>
      <c:layout/>
      <c:overlay val="0"/>
    </c:legend>
    <c:plotVisOnly val="1"/>
    <c:dispBlanksAs val="gap"/>
    <c:showDLblsOverMax val="0"/>
  </c:chart>
  <c:txPr>
    <a:bodyPr/>
    <a:lstStyle/>
    <a:p>
      <a:pPr>
        <a:defRPr sz="1800"/>
      </a:pPr>
      <a:endParaRPr lang="fr-F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ورقة1!$B$1</c:f>
              <c:strCache>
                <c:ptCount val="1"/>
                <c:pt idx="0">
                  <c:v>mâle</c:v>
                </c:pt>
              </c:strCache>
            </c:strRef>
          </c:tx>
          <c:invertIfNegative val="0"/>
          <c:cat>
            <c:strRef>
              <c:f>ورقة1!$A$2:$A$5</c:f>
              <c:strCache>
                <c:ptCount val="4"/>
                <c:pt idx="0">
                  <c:v>année 2006</c:v>
                </c:pt>
                <c:pt idx="1">
                  <c:v>année 2007</c:v>
                </c:pt>
                <c:pt idx="2">
                  <c:v>année 2008</c:v>
                </c:pt>
                <c:pt idx="3">
                  <c:v>année 2009</c:v>
                </c:pt>
              </c:strCache>
            </c:strRef>
          </c:cat>
          <c:val>
            <c:numRef>
              <c:f>ورقة1!$B$2:$B$5</c:f>
              <c:numCache>
                <c:formatCode>General</c:formatCode>
                <c:ptCount val="4"/>
                <c:pt idx="0">
                  <c:v>250</c:v>
                </c:pt>
                <c:pt idx="1">
                  <c:v>212</c:v>
                </c:pt>
                <c:pt idx="2">
                  <c:v>178</c:v>
                </c:pt>
                <c:pt idx="3">
                  <c:v>301</c:v>
                </c:pt>
              </c:numCache>
            </c:numRef>
          </c:val>
        </c:ser>
        <c:ser>
          <c:idx val="1"/>
          <c:order val="1"/>
          <c:tx>
            <c:strRef>
              <c:f>ورقة1!$C$1</c:f>
              <c:strCache>
                <c:ptCount val="1"/>
                <c:pt idx="0">
                  <c:v>اfemelle</c:v>
                </c:pt>
              </c:strCache>
            </c:strRef>
          </c:tx>
          <c:invertIfNegative val="0"/>
          <c:cat>
            <c:strRef>
              <c:f>ورقة1!$A$2:$A$5</c:f>
              <c:strCache>
                <c:ptCount val="4"/>
                <c:pt idx="0">
                  <c:v>année 2006</c:v>
                </c:pt>
                <c:pt idx="1">
                  <c:v>année 2007</c:v>
                </c:pt>
                <c:pt idx="2">
                  <c:v>année 2008</c:v>
                </c:pt>
                <c:pt idx="3">
                  <c:v>année 2009</c:v>
                </c:pt>
              </c:strCache>
            </c:strRef>
          </c:cat>
          <c:val>
            <c:numRef>
              <c:f>ورقة1!$C$2:$C$5</c:f>
              <c:numCache>
                <c:formatCode>General</c:formatCode>
                <c:ptCount val="4"/>
                <c:pt idx="0">
                  <c:v>159</c:v>
                </c:pt>
                <c:pt idx="1">
                  <c:v>200</c:v>
                </c:pt>
                <c:pt idx="2">
                  <c:v>200</c:v>
                </c:pt>
                <c:pt idx="3">
                  <c:v>212</c:v>
                </c:pt>
              </c:numCache>
            </c:numRef>
          </c:val>
        </c:ser>
        <c:dLbls>
          <c:showLegendKey val="0"/>
          <c:showVal val="0"/>
          <c:showCatName val="0"/>
          <c:showSerName val="0"/>
          <c:showPercent val="0"/>
          <c:showBubbleSize val="0"/>
        </c:dLbls>
        <c:gapWidth val="150"/>
        <c:axId val="208957160"/>
        <c:axId val="208957552"/>
      </c:barChart>
      <c:catAx>
        <c:axId val="208957160"/>
        <c:scaling>
          <c:orientation val="minMax"/>
        </c:scaling>
        <c:delete val="0"/>
        <c:axPos val="b"/>
        <c:numFmt formatCode="General" sourceLinked="0"/>
        <c:majorTickMark val="out"/>
        <c:minorTickMark val="none"/>
        <c:tickLblPos val="nextTo"/>
        <c:crossAx val="208957552"/>
        <c:crosses val="autoZero"/>
        <c:auto val="1"/>
        <c:lblAlgn val="ctr"/>
        <c:lblOffset val="100"/>
        <c:noMultiLvlLbl val="0"/>
      </c:catAx>
      <c:valAx>
        <c:axId val="208957552"/>
        <c:scaling>
          <c:orientation val="minMax"/>
        </c:scaling>
        <c:delete val="0"/>
        <c:axPos val="l"/>
        <c:majorGridlines/>
        <c:numFmt formatCode="General" sourceLinked="1"/>
        <c:majorTickMark val="out"/>
        <c:minorTickMark val="none"/>
        <c:tickLblPos val="nextTo"/>
        <c:crossAx val="208957160"/>
        <c:crosses val="autoZero"/>
        <c:crossBetween val="between"/>
      </c:valAx>
    </c:plotArea>
    <c:legend>
      <c:legendPos val="r"/>
      <c:layout/>
      <c:overlay val="0"/>
    </c:legend>
    <c:plotVisOnly val="1"/>
    <c:dispBlanksAs val="gap"/>
    <c:showDLblsOverMax val="0"/>
  </c:chart>
  <c:txPr>
    <a:bodyPr/>
    <a:lstStyle/>
    <a:p>
      <a:pPr>
        <a:defRPr sz="1800"/>
      </a:pPr>
      <a:endParaRPr lang="fr-F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ورقة1!$B$1</c:f>
              <c:strCache>
                <c:ptCount val="1"/>
                <c:pt idx="0">
                  <c:v>mâle</c:v>
                </c:pt>
              </c:strCache>
            </c:strRef>
          </c:tx>
          <c:spPr>
            <a:solidFill>
              <a:srgbClr val="FFFF00"/>
            </a:solidFill>
          </c:spPr>
          <c:invertIfNegative val="0"/>
          <c:cat>
            <c:strRef>
              <c:f>ورقة1!$A$2:$A$5</c:f>
              <c:strCache>
                <c:ptCount val="4"/>
                <c:pt idx="0">
                  <c:v>année 2006</c:v>
                </c:pt>
                <c:pt idx="1">
                  <c:v>année 2007</c:v>
                </c:pt>
                <c:pt idx="2">
                  <c:v>année 2008</c:v>
                </c:pt>
                <c:pt idx="3">
                  <c:v>année 2009</c:v>
                </c:pt>
              </c:strCache>
            </c:strRef>
          </c:cat>
          <c:val>
            <c:numRef>
              <c:f>ورقة1!$B$2:$B$5</c:f>
              <c:numCache>
                <c:formatCode>General</c:formatCode>
                <c:ptCount val="4"/>
                <c:pt idx="0">
                  <c:v>250</c:v>
                </c:pt>
                <c:pt idx="1">
                  <c:v>212</c:v>
                </c:pt>
                <c:pt idx="2">
                  <c:v>178</c:v>
                </c:pt>
                <c:pt idx="3">
                  <c:v>301</c:v>
                </c:pt>
              </c:numCache>
            </c:numRef>
          </c:val>
        </c:ser>
        <c:ser>
          <c:idx val="1"/>
          <c:order val="1"/>
          <c:tx>
            <c:strRef>
              <c:f>ورقة1!$C$1</c:f>
              <c:strCache>
                <c:ptCount val="1"/>
                <c:pt idx="0">
                  <c:v>femelle</c:v>
                </c:pt>
              </c:strCache>
            </c:strRef>
          </c:tx>
          <c:spPr>
            <a:solidFill>
              <a:srgbClr val="99FF33"/>
            </a:solidFill>
          </c:spPr>
          <c:invertIfNegative val="0"/>
          <c:cat>
            <c:strRef>
              <c:f>ورقة1!$A$2:$A$5</c:f>
              <c:strCache>
                <c:ptCount val="4"/>
                <c:pt idx="0">
                  <c:v>année 2006</c:v>
                </c:pt>
                <c:pt idx="1">
                  <c:v>année 2007</c:v>
                </c:pt>
                <c:pt idx="2">
                  <c:v>année 2008</c:v>
                </c:pt>
                <c:pt idx="3">
                  <c:v>année 2009</c:v>
                </c:pt>
              </c:strCache>
            </c:strRef>
          </c:cat>
          <c:val>
            <c:numRef>
              <c:f>ورقة1!$C$2:$C$5</c:f>
              <c:numCache>
                <c:formatCode>General</c:formatCode>
                <c:ptCount val="4"/>
                <c:pt idx="0">
                  <c:v>159</c:v>
                </c:pt>
                <c:pt idx="1">
                  <c:v>200</c:v>
                </c:pt>
                <c:pt idx="2">
                  <c:v>200</c:v>
                </c:pt>
                <c:pt idx="3">
                  <c:v>212</c:v>
                </c:pt>
              </c:numCache>
            </c:numRef>
          </c:val>
        </c:ser>
        <c:dLbls>
          <c:showLegendKey val="0"/>
          <c:showVal val="0"/>
          <c:showCatName val="0"/>
          <c:showSerName val="0"/>
          <c:showPercent val="0"/>
          <c:showBubbleSize val="0"/>
        </c:dLbls>
        <c:gapWidth val="150"/>
        <c:axId val="208958336"/>
        <c:axId val="208958728"/>
      </c:barChart>
      <c:catAx>
        <c:axId val="208958336"/>
        <c:scaling>
          <c:orientation val="minMax"/>
        </c:scaling>
        <c:delete val="0"/>
        <c:axPos val="l"/>
        <c:numFmt formatCode="General" sourceLinked="0"/>
        <c:majorTickMark val="out"/>
        <c:minorTickMark val="none"/>
        <c:tickLblPos val="nextTo"/>
        <c:crossAx val="208958728"/>
        <c:crosses val="autoZero"/>
        <c:auto val="1"/>
        <c:lblAlgn val="ctr"/>
        <c:lblOffset val="100"/>
        <c:noMultiLvlLbl val="0"/>
      </c:catAx>
      <c:valAx>
        <c:axId val="208958728"/>
        <c:scaling>
          <c:orientation val="minMax"/>
        </c:scaling>
        <c:delete val="0"/>
        <c:axPos val="b"/>
        <c:majorGridlines/>
        <c:numFmt formatCode="General" sourceLinked="1"/>
        <c:majorTickMark val="out"/>
        <c:minorTickMark val="none"/>
        <c:tickLblPos val="nextTo"/>
        <c:crossAx val="208958336"/>
        <c:crosses val="autoZero"/>
        <c:crossBetween val="between"/>
      </c:valAx>
    </c:plotArea>
    <c:legend>
      <c:legendPos val="r"/>
      <c:layout/>
      <c:overlay val="0"/>
    </c:legend>
    <c:plotVisOnly val="1"/>
    <c:dispBlanksAs val="gap"/>
    <c:showDLblsOverMax val="0"/>
  </c:chart>
  <c:txPr>
    <a:bodyPr/>
    <a:lstStyle/>
    <a:p>
      <a:pPr>
        <a:defRPr sz="1800"/>
      </a:pPr>
      <a:endParaRPr lang="fr-F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ورقة1!$B$1</c:f>
              <c:strCache>
                <c:ptCount val="1"/>
                <c:pt idx="0">
                  <c:v>mâle</c:v>
                </c:pt>
              </c:strCache>
            </c:strRef>
          </c:tx>
          <c:marker>
            <c:symbol val="none"/>
          </c:marker>
          <c:cat>
            <c:strRef>
              <c:f>ورقة1!$A$2:$A$5</c:f>
              <c:strCache>
                <c:ptCount val="4"/>
                <c:pt idx="0">
                  <c:v>année 2006</c:v>
                </c:pt>
                <c:pt idx="1">
                  <c:v>année 2007</c:v>
                </c:pt>
                <c:pt idx="2">
                  <c:v>année 2008</c:v>
                </c:pt>
                <c:pt idx="3">
                  <c:v>année 2009</c:v>
                </c:pt>
              </c:strCache>
            </c:strRef>
          </c:cat>
          <c:val>
            <c:numRef>
              <c:f>ورقة1!$B$2:$B$5</c:f>
              <c:numCache>
                <c:formatCode>General</c:formatCode>
                <c:ptCount val="4"/>
                <c:pt idx="0">
                  <c:v>250</c:v>
                </c:pt>
                <c:pt idx="1">
                  <c:v>212</c:v>
                </c:pt>
                <c:pt idx="2">
                  <c:v>178</c:v>
                </c:pt>
                <c:pt idx="3">
                  <c:v>301</c:v>
                </c:pt>
              </c:numCache>
            </c:numRef>
          </c:val>
          <c:smooth val="0"/>
        </c:ser>
        <c:ser>
          <c:idx val="1"/>
          <c:order val="1"/>
          <c:tx>
            <c:strRef>
              <c:f>ورقة1!$C$1</c:f>
              <c:strCache>
                <c:ptCount val="1"/>
                <c:pt idx="0">
                  <c:v>femelle</c:v>
                </c:pt>
              </c:strCache>
            </c:strRef>
          </c:tx>
          <c:marker>
            <c:symbol val="none"/>
          </c:marker>
          <c:cat>
            <c:strRef>
              <c:f>ورقة1!$A$2:$A$5</c:f>
              <c:strCache>
                <c:ptCount val="4"/>
                <c:pt idx="0">
                  <c:v>année 2006</c:v>
                </c:pt>
                <c:pt idx="1">
                  <c:v>année 2007</c:v>
                </c:pt>
                <c:pt idx="2">
                  <c:v>année 2008</c:v>
                </c:pt>
                <c:pt idx="3">
                  <c:v>année 2009</c:v>
                </c:pt>
              </c:strCache>
            </c:strRef>
          </c:cat>
          <c:val>
            <c:numRef>
              <c:f>ورقة1!$C$2:$C$5</c:f>
              <c:numCache>
                <c:formatCode>General</c:formatCode>
                <c:ptCount val="4"/>
                <c:pt idx="0">
                  <c:v>159</c:v>
                </c:pt>
                <c:pt idx="1">
                  <c:v>200</c:v>
                </c:pt>
                <c:pt idx="2">
                  <c:v>200</c:v>
                </c:pt>
                <c:pt idx="3">
                  <c:v>212</c:v>
                </c:pt>
              </c:numCache>
            </c:numRef>
          </c:val>
          <c:smooth val="0"/>
        </c:ser>
        <c:dLbls>
          <c:showLegendKey val="0"/>
          <c:showVal val="0"/>
          <c:showCatName val="0"/>
          <c:showSerName val="0"/>
          <c:showPercent val="0"/>
          <c:showBubbleSize val="0"/>
        </c:dLbls>
        <c:smooth val="0"/>
        <c:axId val="116018992"/>
        <c:axId val="116019384"/>
      </c:lineChart>
      <c:catAx>
        <c:axId val="116018992"/>
        <c:scaling>
          <c:orientation val="minMax"/>
        </c:scaling>
        <c:delete val="0"/>
        <c:axPos val="b"/>
        <c:numFmt formatCode="General" sourceLinked="0"/>
        <c:majorTickMark val="out"/>
        <c:minorTickMark val="none"/>
        <c:tickLblPos val="nextTo"/>
        <c:crossAx val="116019384"/>
        <c:crosses val="autoZero"/>
        <c:auto val="1"/>
        <c:lblAlgn val="ctr"/>
        <c:lblOffset val="100"/>
        <c:noMultiLvlLbl val="0"/>
      </c:catAx>
      <c:valAx>
        <c:axId val="116019384"/>
        <c:scaling>
          <c:orientation val="minMax"/>
        </c:scaling>
        <c:delete val="0"/>
        <c:axPos val="l"/>
        <c:majorGridlines/>
        <c:numFmt formatCode="General" sourceLinked="1"/>
        <c:majorTickMark val="out"/>
        <c:minorTickMark val="none"/>
        <c:tickLblPos val="nextTo"/>
        <c:crossAx val="116018992"/>
        <c:crosses val="autoZero"/>
        <c:crossBetween val="between"/>
      </c:valAx>
    </c:plotArea>
    <c:legend>
      <c:legendPos val="r"/>
      <c:layout/>
      <c:overlay val="0"/>
    </c:legend>
    <c:plotVisOnly val="1"/>
    <c:dispBlanksAs val="gap"/>
    <c:showDLblsOverMax val="0"/>
  </c:chart>
  <c:spPr>
    <a:noFill/>
  </c:spPr>
  <c:txPr>
    <a:bodyPr/>
    <a:lstStyle/>
    <a:p>
      <a:pPr>
        <a:defRPr sz="1800"/>
      </a:pPr>
      <a:endParaRPr lang="fr-F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view3D>
      <c:rotX val="75"/>
      <c:rotY val="0"/>
      <c:rAngAx val="0"/>
    </c:view3D>
    <c:floor>
      <c:thickness val="0"/>
    </c:floor>
    <c:sideWall>
      <c:thickness val="0"/>
    </c:sideWall>
    <c:backWall>
      <c:thickness val="0"/>
    </c:backWall>
    <c:plotArea>
      <c:layout/>
      <c:pie3DChart>
        <c:varyColors val="1"/>
        <c:ser>
          <c:idx val="0"/>
          <c:order val="0"/>
          <c:tx>
            <c:strRef>
              <c:f>ورقة1!$B$1</c:f>
              <c:strCache>
                <c:ptCount val="1"/>
                <c:pt idx="0">
                  <c:v>mâle</c:v>
                </c:pt>
              </c:strCache>
            </c:strRef>
          </c:tx>
          <c:dPt>
            <c:idx val="2"/>
            <c:bubble3D val="0"/>
            <c:spPr>
              <a:solidFill>
                <a:srgbClr val="FFC000"/>
              </a:solidFill>
            </c:spPr>
          </c:dPt>
          <c:cat>
            <c:strRef>
              <c:f>ورقة1!$A$2:$A$5</c:f>
              <c:strCache>
                <c:ptCount val="4"/>
                <c:pt idx="0">
                  <c:v>année 2006</c:v>
                </c:pt>
                <c:pt idx="1">
                  <c:v>année 2007</c:v>
                </c:pt>
                <c:pt idx="2">
                  <c:v>année 2008</c:v>
                </c:pt>
                <c:pt idx="3">
                  <c:v>année 2009</c:v>
                </c:pt>
              </c:strCache>
            </c:strRef>
          </c:cat>
          <c:val>
            <c:numRef>
              <c:f>ورقة1!$B$2:$B$5</c:f>
              <c:numCache>
                <c:formatCode>General</c:formatCode>
                <c:ptCount val="4"/>
                <c:pt idx="0">
                  <c:v>250</c:v>
                </c:pt>
                <c:pt idx="1">
                  <c:v>212</c:v>
                </c:pt>
                <c:pt idx="2">
                  <c:v>178</c:v>
                </c:pt>
                <c:pt idx="3">
                  <c:v>301</c:v>
                </c:pt>
              </c:numCache>
            </c:numRef>
          </c:val>
        </c:ser>
        <c:ser>
          <c:idx val="1"/>
          <c:order val="1"/>
          <c:tx>
            <c:strRef>
              <c:f>ورقة1!$C$1</c:f>
              <c:strCache>
                <c:ptCount val="1"/>
                <c:pt idx="0">
                  <c:v>femelle</c:v>
                </c:pt>
              </c:strCache>
            </c:strRef>
          </c:tx>
          <c:cat>
            <c:strRef>
              <c:f>ورقة1!$A$2:$A$5</c:f>
              <c:strCache>
                <c:ptCount val="4"/>
                <c:pt idx="0">
                  <c:v>année 2006</c:v>
                </c:pt>
                <c:pt idx="1">
                  <c:v>année 2007</c:v>
                </c:pt>
                <c:pt idx="2">
                  <c:v>année 2008</c:v>
                </c:pt>
                <c:pt idx="3">
                  <c:v>année 2009</c:v>
                </c:pt>
              </c:strCache>
            </c:strRef>
          </c:cat>
          <c:val>
            <c:numRef>
              <c:f>ورقة1!$C$2:$C$5</c:f>
              <c:numCache>
                <c:formatCode>General</c:formatCode>
                <c:ptCount val="4"/>
                <c:pt idx="0">
                  <c:v>159</c:v>
                </c:pt>
                <c:pt idx="1">
                  <c:v>200</c:v>
                </c:pt>
                <c:pt idx="2">
                  <c:v>200</c:v>
                </c:pt>
                <c:pt idx="3">
                  <c:v>212</c:v>
                </c:pt>
              </c:numCache>
            </c:numRef>
          </c:val>
        </c:ser>
        <c:dLbls>
          <c:showLegendKey val="0"/>
          <c:showVal val="0"/>
          <c:showCatName val="0"/>
          <c:showSerName val="0"/>
          <c:showPercent val="0"/>
          <c:showBubbleSize val="0"/>
          <c:showLeaderLines val="1"/>
        </c:dLbls>
      </c:pie3DChart>
    </c:plotArea>
    <c:legend>
      <c:legendPos val="r"/>
      <c:layout/>
      <c:overlay val="0"/>
    </c:legend>
    <c:plotVisOnly val="1"/>
    <c:dispBlanksAs val="gap"/>
    <c:showDLblsOverMax val="0"/>
  </c:chart>
  <c:txPr>
    <a:bodyPr/>
    <a:lstStyle/>
    <a:p>
      <a:pPr>
        <a:defRPr sz="1800"/>
      </a:pPr>
      <a:endParaRPr lang="fr-F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fr-FR" dirty="0" smtClean="0"/>
              <a:t>Les</a:t>
            </a:r>
            <a:r>
              <a:rPr lang="fr-FR" baseline="0" dirty="0" smtClean="0"/>
              <a:t> infectés par l’inflammation de la corde</a:t>
            </a:r>
            <a:endParaRPr lang="ar-JO" dirty="0"/>
          </a:p>
        </c:rich>
      </c:tx>
      <c:layout/>
      <c:overlay val="0"/>
    </c:title>
    <c:autoTitleDeleted val="0"/>
    <c:view3D>
      <c:rotX val="15"/>
      <c:rotY val="20"/>
      <c:rAngAx val="0"/>
    </c:view3D>
    <c:floor>
      <c:thickness val="0"/>
    </c:floor>
    <c:sideWall>
      <c:thickness val="0"/>
    </c:sideWall>
    <c:backWall>
      <c:thickness val="0"/>
    </c:backWall>
    <c:plotArea>
      <c:layout/>
      <c:bar3DChart>
        <c:barDir val="col"/>
        <c:grouping val="clustered"/>
        <c:varyColors val="0"/>
        <c:ser>
          <c:idx val="0"/>
          <c:order val="0"/>
          <c:tx>
            <c:strRef>
              <c:f>ورقة1!$B$1</c:f>
              <c:strCache>
                <c:ptCount val="1"/>
                <c:pt idx="0">
                  <c:v>mâle</c:v>
                </c:pt>
              </c:strCache>
            </c:strRef>
          </c:tx>
          <c:spPr>
            <a:solidFill>
              <a:srgbClr val="FF0000"/>
            </a:solidFill>
          </c:spPr>
          <c:invertIfNegative val="0"/>
          <c:cat>
            <c:strRef>
              <c:f>ورقة1!$A$2:$A$5</c:f>
              <c:strCache>
                <c:ptCount val="4"/>
                <c:pt idx="0">
                  <c:v>année 2006</c:v>
                </c:pt>
                <c:pt idx="1">
                  <c:v>année 2007</c:v>
                </c:pt>
                <c:pt idx="2">
                  <c:v>année 2008</c:v>
                </c:pt>
                <c:pt idx="3">
                  <c:v>année 2009</c:v>
                </c:pt>
              </c:strCache>
            </c:strRef>
          </c:cat>
          <c:val>
            <c:numRef>
              <c:f>ورقة1!$B$2:$B$5</c:f>
              <c:numCache>
                <c:formatCode>General</c:formatCode>
                <c:ptCount val="4"/>
                <c:pt idx="0">
                  <c:v>250</c:v>
                </c:pt>
                <c:pt idx="1">
                  <c:v>212</c:v>
                </c:pt>
                <c:pt idx="2">
                  <c:v>178</c:v>
                </c:pt>
                <c:pt idx="3">
                  <c:v>301</c:v>
                </c:pt>
              </c:numCache>
            </c:numRef>
          </c:val>
        </c:ser>
        <c:ser>
          <c:idx val="1"/>
          <c:order val="1"/>
          <c:tx>
            <c:strRef>
              <c:f>ورقة1!$C$1</c:f>
              <c:strCache>
                <c:ptCount val="1"/>
                <c:pt idx="0">
                  <c:v>femelle</c:v>
                </c:pt>
              </c:strCache>
            </c:strRef>
          </c:tx>
          <c:spPr>
            <a:solidFill>
              <a:srgbClr val="FFFF00"/>
            </a:solidFill>
          </c:spPr>
          <c:invertIfNegative val="0"/>
          <c:cat>
            <c:strRef>
              <c:f>ورقة1!$A$2:$A$5</c:f>
              <c:strCache>
                <c:ptCount val="4"/>
                <c:pt idx="0">
                  <c:v>année 2006</c:v>
                </c:pt>
                <c:pt idx="1">
                  <c:v>année 2007</c:v>
                </c:pt>
                <c:pt idx="2">
                  <c:v>année 2008</c:v>
                </c:pt>
                <c:pt idx="3">
                  <c:v>année 2009</c:v>
                </c:pt>
              </c:strCache>
            </c:strRef>
          </c:cat>
          <c:val>
            <c:numRef>
              <c:f>ورقة1!$C$2:$C$5</c:f>
              <c:numCache>
                <c:formatCode>General</c:formatCode>
                <c:ptCount val="4"/>
                <c:pt idx="0">
                  <c:v>159</c:v>
                </c:pt>
                <c:pt idx="1">
                  <c:v>200</c:v>
                </c:pt>
                <c:pt idx="2">
                  <c:v>200</c:v>
                </c:pt>
                <c:pt idx="3">
                  <c:v>212</c:v>
                </c:pt>
              </c:numCache>
            </c:numRef>
          </c:val>
        </c:ser>
        <c:dLbls>
          <c:showLegendKey val="0"/>
          <c:showVal val="0"/>
          <c:showCatName val="0"/>
          <c:showSerName val="0"/>
          <c:showPercent val="0"/>
          <c:showBubbleSize val="0"/>
        </c:dLbls>
        <c:gapWidth val="150"/>
        <c:shape val="box"/>
        <c:axId val="155870840"/>
        <c:axId val="155871232"/>
        <c:axId val="0"/>
      </c:bar3DChart>
      <c:catAx>
        <c:axId val="155870840"/>
        <c:scaling>
          <c:orientation val="minMax"/>
        </c:scaling>
        <c:delete val="0"/>
        <c:axPos val="b"/>
        <c:numFmt formatCode="General" sourceLinked="0"/>
        <c:majorTickMark val="out"/>
        <c:minorTickMark val="none"/>
        <c:tickLblPos val="nextTo"/>
        <c:crossAx val="155871232"/>
        <c:crosses val="autoZero"/>
        <c:auto val="1"/>
        <c:lblAlgn val="ctr"/>
        <c:lblOffset val="100"/>
        <c:noMultiLvlLbl val="0"/>
      </c:catAx>
      <c:valAx>
        <c:axId val="155871232"/>
        <c:scaling>
          <c:orientation val="minMax"/>
        </c:scaling>
        <c:delete val="0"/>
        <c:axPos val="l"/>
        <c:majorGridlines/>
        <c:numFmt formatCode="General" sourceLinked="1"/>
        <c:majorTickMark val="out"/>
        <c:minorTickMark val="none"/>
        <c:tickLblPos val="nextTo"/>
        <c:crossAx val="155870840"/>
        <c:crosses val="autoZero"/>
        <c:crossBetween val="between"/>
      </c:valAx>
    </c:plotArea>
    <c:legend>
      <c:legendPos val="r"/>
      <c:layout/>
      <c:overlay val="0"/>
    </c:legend>
    <c:plotVisOnly val="1"/>
    <c:dispBlanksAs val="gap"/>
    <c:showDLblsOverMax val="0"/>
  </c:chart>
  <c:spPr>
    <a:ln>
      <a:solidFill>
        <a:srgbClr val="FF0000"/>
      </a:solidFill>
    </a:ln>
  </c:spPr>
  <c:txPr>
    <a:bodyPr/>
    <a:lstStyle/>
    <a:p>
      <a:pPr>
        <a:defRPr sz="1800"/>
      </a:pPr>
      <a:endParaRPr lang="fr-F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dirty="0"/>
          </a:p>
        </p:txBody>
      </p:sp>
      <p:sp>
        <p:nvSpPr>
          <p:cNvPr id="9219" name="Rectangle 3"/>
          <p:cNvSpPr>
            <a:spLocks noGrp="1" noChangeArrowheads="1"/>
          </p:cNvSpPr>
          <p:nvPr>
            <p:ph type="dt" sz="quarter" idx="1"/>
          </p:nvPr>
        </p:nvSpPr>
        <p:spPr bwMode="auto">
          <a:xfrm>
            <a:off x="518160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dirty="0"/>
          </a:p>
        </p:txBody>
      </p:sp>
      <p:sp>
        <p:nvSpPr>
          <p:cNvPr id="9220" name="Rectangle 4"/>
          <p:cNvSpPr>
            <a:spLocks noGrp="1" noChangeArrowheads="1"/>
          </p:cNvSpPr>
          <p:nvPr>
            <p:ph type="ftr" sz="quarter" idx="2"/>
          </p:nvPr>
        </p:nvSpPr>
        <p:spPr bwMode="auto">
          <a:xfrm>
            <a:off x="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dirty="0"/>
          </a:p>
        </p:txBody>
      </p:sp>
      <p:sp>
        <p:nvSpPr>
          <p:cNvPr id="9221" name="Rectangle 5"/>
          <p:cNvSpPr>
            <a:spLocks noGrp="1" noChangeArrowheads="1"/>
          </p:cNvSpPr>
          <p:nvPr>
            <p:ph type="sldNum" sz="quarter" idx="3"/>
          </p:nvPr>
        </p:nvSpPr>
        <p:spPr bwMode="auto">
          <a:xfrm>
            <a:off x="518160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05089BF4-C34A-4E9C-ABA1-7D751ECCA5FA}" type="slidenum">
              <a:rPr lang="en-US"/>
              <a:pPr/>
              <a:t>‹N°›</a:t>
            </a:fld>
            <a:endParaRPr lang="en-US" dirty="0"/>
          </a:p>
        </p:txBody>
      </p:sp>
    </p:spTree>
    <p:extLst>
      <p:ext uri="{BB962C8B-B14F-4D97-AF65-F5344CB8AC3E}">
        <p14:creationId xmlns:p14="http://schemas.microsoft.com/office/powerpoint/2010/main" val="327991404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JO"/>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ar-SA" smtClean="0"/>
              <a:t>انقر لتحرير نمط العنوان الثانوي الرئيسي</a:t>
            </a:r>
            <a:endParaRPr lang="ar-JO"/>
          </a:p>
        </p:txBody>
      </p:sp>
      <p:sp>
        <p:nvSpPr>
          <p:cNvPr id="4" name="عنصر نائب للتاريخ 3"/>
          <p:cNvSpPr>
            <a:spLocks noGrp="1"/>
          </p:cNvSpPr>
          <p:nvPr>
            <p:ph type="dt" sz="half" idx="10"/>
          </p:nvPr>
        </p:nvSpPr>
        <p:spPr/>
        <p:txBody>
          <a:bodyPr/>
          <a:lstStyle>
            <a:lvl1pPr>
              <a:defRPr/>
            </a:lvl1pPr>
          </a:lstStyle>
          <a:p>
            <a:endParaRPr lang="en-US" dirty="0"/>
          </a:p>
        </p:txBody>
      </p:sp>
      <p:sp>
        <p:nvSpPr>
          <p:cNvPr id="5" name="عنصر نائب للتذييل 4"/>
          <p:cNvSpPr>
            <a:spLocks noGrp="1"/>
          </p:cNvSpPr>
          <p:nvPr>
            <p:ph type="ftr" sz="quarter" idx="11"/>
          </p:nvPr>
        </p:nvSpPr>
        <p:spPr/>
        <p:txBody>
          <a:bodyPr/>
          <a:lstStyle>
            <a:lvl1pPr>
              <a:defRPr/>
            </a:lvl1pPr>
          </a:lstStyle>
          <a:p>
            <a:endParaRPr lang="en-US" dirty="0"/>
          </a:p>
        </p:txBody>
      </p:sp>
      <p:sp>
        <p:nvSpPr>
          <p:cNvPr id="6" name="عنصر نائب لرقم الشريحة 5"/>
          <p:cNvSpPr>
            <a:spLocks noGrp="1"/>
          </p:cNvSpPr>
          <p:nvPr>
            <p:ph type="sldNum" sz="quarter" idx="12"/>
          </p:nvPr>
        </p:nvSpPr>
        <p:spPr/>
        <p:txBody>
          <a:bodyPr/>
          <a:lstStyle>
            <a:lvl1pPr>
              <a:defRPr/>
            </a:lvl1pPr>
          </a:lstStyle>
          <a:p>
            <a:fld id="{293ACBE1-6177-412E-A2B3-34B20C046569}" type="slidenum">
              <a:rPr lang="en-US"/>
              <a:pPr/>
              <a:t>‹N°›</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JO"/>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تاريخ 3"/>
          <p:cNvSpPr>
            <a:spLocks noGrp="1"/>
          </p:cNvSpPr>
          <p:nvPr>
            <p:ph type="dt" sz="half" idx="10"/>
          </p:nvPr>
        </p:nvSpPr>
        <p:spPr/>
        <p:txBody>
          <a:bodyPr/>
          <a:lstStyle>
            <a:lvl1pPr>
              <a:defRPr/>
            </a:lvl1pPr>
          </a:lstStyle>
          <a:p>
            <a:endParaRPr lang="en-US" dirty="0"/>
          </a:p>
        </p:txBody>
      </p:sp>
      <p:sp>
        <p:nvSpPr>
          <p:cNvPr id="5" name="عنصر نائب للتذييل 4"/>
          <p:cNvSpPr>
            <a:spLocks noGrp="1"/>
          </p:cNvSpPr>
          <p:nvPr>
            <p:ph type="ftr" sz="quarter" idx="11"/>
          </p:nvPr>
        </p:nvSpPr>
        <p:spPr/>
        <p:txBody>
          <a:bodyPr/>
          <a:lstStyle>
            <a:lvl1pPr>
              <a:defRPr/>
            </a:lvl1pPr>
          </a:lstStyle>
          <a:p>
            <a:endParaRPr lang="en-US" dirty="0"/>
          </a:p>
        </p:txBody>
      </p:sp>
      <p:sp>
        <p:nvSpPr>
          <p:cNvPr id="6" name="عنصر نائب لرقم الشريحة 5"/>
          <p:cNvSpPr>
            <a:spLocks noGrp="1"/>
          </p:cNvSpPr>
          <p:nvPr>
            <p:ph type="sldNum" sz="quarter" idx="12"/>
          </p:nvPr>
        </p:nvSpPr>
        <p:spPr/>
        <p:txBody>
          <a:bodyPr/>
          <a:lstStyle>
            <a:lvl1pPr>
              <a:defRPr/>
            </a:lvl1pPr>
          </a:lstStyle>
          <a:p>
            <a:fld id="{2EB03A69-1BA9-4775-88B4-BA5E93227B27}" type="slidenum">
              <a:rPr lang="en-US"/>
              <a:pPr/>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515100" y="609600"/>
            <a:ext cx="1943100" cy="5486400"/>
          </a:xfrm>
        </p:spPr>
        <p:txBody>
          <a:bodyPr vert="eaVert"/>
          <a:lstStyle/>
          <a:p>
            <a:r>
              <a:rPr lang="ar-SA" smtClean="0"/>
              <a:t>انقر لتحرير نمط العنوان الرئيسي</a:t>
            </a:r>
            <a:endParaRPr lang="ar-JO"/>
          </a:p>
        </p:txBody>
      </p:sp>
      <p:sp>
        <p:nvSpPr>
          <p:cNvPr id="3" name="عنصر نائب للعنوان العمودي 2"/>
          <p:cNvSpPr>
            <a:spLocks noGrp="1"/>
          </p:cNvSpPr>
          <p:nvPr>
            <p:ph type="body" orient="vert" idx="1"/>
          </p:nvPr>
        </p:nvSpPr>
        <p:spPr>
          <a:xfrm>
            <a:off x="685800" y="609600"/>
            <a:ext cx="5676900" cy="5486400"/>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تاريخ 3"/>
          <p:cNvSpPr>
            <a:spLocks noGrp="1"/>
          </p:cNvSpPr>
          <p:nvPr>
            <p:ph type="dt" sz="half" idx="10"/>
          </p:nvPr>
        </p:nvSpPr>
        <p:spPr/>
        <p:txBody>
          <a:bodyPr/>
          <a:lstStyle>
            <a:lvl1pPr>
              <a:defRPr/>
            </a:lvl1pPr>
          </a:lstStyle>
          <a:p>
            <a:endParaRPr lang="en-US" dirty="0"/>
          </a:p>
        </p:txBody>
      </p:sp>
      <p:sp>
        <p:nvSpPr>
          <p:cNvPr id="5" name="عنصر نائب للتذييل 4"/>
          <p:cNvSpPr>
            <a:spLocks noGrp="1"/>
          </p:cNvSpPr>
          <p:nvPr>
            <p:ph type="ftr" sz="quarter" idx="11"/>
          </p:nvPr>
        </p:nvSpPr>
        <p:spPr/>
        <p:txBody>
          <a:bodyPr/>
          <a:lstStyle>
            <a:lvl1pPr>
              <a:defRPr/>
            </a:lvl1pPr>
          </a:lstStyle>
          <a:p>
            <a:endParaRPr lang="en-US" dirty="0"/>
          </a:p>
        </p:txBody>
      </p:sp>
      <p:sp>
        <p:nvSpPr>
          <p:cNvPr id="6" name="عنصر نائب لرقم الشريحة 5"/>
          <p:cNvSpPr>
            <a:spLocks noGrp="1"/>
          </p:cNvSpPr>
          <p:nvPr>
            <p:ph type="sldNum" sz="quarter" idx="12"/>
          </p:nvPr>
        </p:nvSpPr>
        <p:spPr/>
        <p:txBody>
          <a:bodyPr/>
          <a:lstStyle>
            <a:lvl1pPr>
              <a:defRPr/>
            </a:lvl1pPr>
          </a:lstStyle>
          <a:p>
            <a:fld id="{33FD87E4-3A2B-410D-BE59-6B534A7D0F77}" type="slidenum">
              <a:rPr lang="en-US"/>
              <a:pPr/>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JO"/>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تاريخ 3"/>
          <p:cNvSpPr>
            <a:spLocks noGrp="1"/>
          </p:cNvSpPr>
          <p:nvPr>
            <p:ph type="dt" sz="half" idx="10"/>
          </p:nvPr>
        </p:nvSpPr>
        <p:spPr/>
        <p:txBody>
          <a:bodyPr/>
          <a:lstStyle>
            <a:lvl1pPr>
              <a:defRPr/>
            </a:lvl1pPr>
          </a:lstStyle>
          <a:p>
            <a:endParaRPr lang="en-US" dirty="0"/>
          </a:p>
        </p:txBody>
      </p:sp>
      <p:sp>
        <p:nvSpPr>
          <p:cNvPr id="5" name="عنصر نائب للتذييل 4"/>
          <p:cNvSpPr>
            <a:spLocks noGrp="1"/>
          </p:cNvSpPr>
          <p:nvPr>
            <p:ph type="ftr" sz="quarter" idx="11"/>
          </p:nvPr>
        </p:nvSpPr>
        <p:spPr/>
        <p:txBody>
          <a:bodyPr/>
          <a:lstStyle>
            <a:lvl1pPr>
              <a:defRPr/>
            </a:lvl1pPr>
          </a:lstStyle>
          <a:p>
            <a:endParaRPr lang="en-US" dirty="0"/>
          </a:p>
        </p:txBody>
      </p:sp>
      <p:sp>
        <p:nvSpPr>
          <p:cNvPr id="6" name="عنصر نائب لرقم الشريحة 5"/>
          <p:cNvSpPr>
            <a:spLocks noGrp="1"/>
          </p:cNvSpPr>
          <p:nvPr>
            <p:ph type="sldNum" sz="quarter" idx="12"/>
          </p:nvPr>
        </p:nvSpPr>
        <p:spPr/>
        <p:txBody>
          <a:bodyPr/>
          <a:lstStyle>
            <a:lvl1pPr>
              <a:defRPr/>
            </a:lvl1pPr>
          </a:lstStyle>
          <a:p>
            <a:fld id="{BDA87F94-CF0D-4C0B-AE4E-0CB5FC96D5E5}" type="slidenum">
              <a:rPr lang="en-US"/>
              <a:pPr/>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JO"/>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lvl1pPr>
              <a:defRPr/>
            </a:lvl1pPr>
          </a:lstStyle>
          <a:p>
            <a:endParaRPr lang="en-US" dirty="0"/>
          </a:p>
        </p:txBody>
      </p:sp>
      <p:sp>
        <p:nvSpPr>
          <p:cNvPr id="5" name="عنصر نائب للتذييل 4"/>
          <p:cNvSpPr>
            <a:spLocks noGrp="1"/>
          </p:cNvSpPr>
          <p:nvPr>
            <p:ph type="ftr" sz="quarter" idx="11"/>
          </p:nvPr>
        </p:nvSpPr>
        <p:spPr/>
        <p:txBody>
          <a:bodyPr/>
          <a:lstStyle>
            <a:lvl1pPr>
              <a:defRPr/>
            </a:lvl1pPr>
          </a:lstStyle>
          <a:p>
            <a:endParaRPr lang="en-US" dirty="0"/>
          </a:p>
        </p:txBody>
      </p:sp>
      <p:sp>
        <p:nvSpPr>
          <p:cNvPr id="6" name="عنصر نائب لرقم الشريحة 5"/>
          <p:cNvSpPr>
            <a:spLocks noGrp="1"/>
          </p:cNvSpPr>
          <p:nvPr>
            <p:ph type="sldNum" sz="quarter" idx="12"/>
          </p:nvPr>
        </p:nvSpPr>
        <p:spPr/>
        <p:txBody>
          <a:bodyPr/>
          <a:lstStyle>
            <a:lvl1pPr>
              <a:defRPr/>
            </a:lvl1pPr>
          </a:lstStyle>
          <a:p>
            <a:fld id="{D9B140A0-EF27-4732-A907-2353B3ECD614}" type="slidenum">
              <a:rPr lang="en-US"/>
              <a:pPr/>
              <a:t>‹N°›</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JO"/>
          </a:p>
        </p:txBody>
      </p:sp>
      <p:sp>
        <p:nvSpPr>
          <p:cNvPr id="3" name="عنصر نائب للمحتوى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محتوى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5" name="عنصر نائب للتاريخ 4"/>
          <p:cNvSpPr>
            <a:spLocks noGrp="1"/>
          </p:cNvSpPr>
          <p:nvPr>
            <p:ph type="dt" sz="half" idx="10"/>
          </p:nvPr>
        </p:nvSpPr>
        <p:spPr/>
        <p:txBody>
          <a:bodyPr/>
          <a:lstStyle>
            <a:lvl1pPr>
              <a:defRPr/>
            </a:lvl1pPr>
          </a:lstStyle>
          <a:p>
            <a:endParaRPr lang="en-US" dirty="0"/>
          </a:p>
        </p:txBody>
      </p:sp>
      <p:sp>
        <p:nvSpPr>
          <p:cNvPr id="6" name="عنصر نائب للتذييل 5"/>
          <p:cNvSpPr>
            <a:spLocks noGrp="1"/>
          </p:cNvSpPr>
          <p:nvPr>
            <p:ph type="ftr" sz="quarter" idx="11"/>
          </p:nvPr>
        </p:nvSpPr>
        <p:spPr/>
        <p:txBody>
          <a:bodyPr/>
          <a:lstStyle>
            <a:lvl1pPr>
              <a:defRPr/>
            </a:lvl1pPr>
          </a:lstStyle>
          <a:p>
            <a:endParaRPr lang="en-US" dirty="0"/>
          </a:p>
        </p:txBody>
      </p:sp>
      <p:sp>
        <p:nvSpPr>
          <p:cNvPr id="7" name="عنصر نائب لرقم الشريحة 6"/>
          <p:cNvSpPr>
            <a:spLocks noGrp="1"/>
          </p:cNvSpPr>
          <p:nvPr>
            <p:ph type="sldNum" sz="quarter" idx="12"/>
          </p:nvPr>
        </p:nvSpPr>
        <p:spPr/>
        <p:txBody>
          <a:bodyPr/>
          <a:lstStyle>
            <a:lvl1pPr>
              <a:defRPr/>
            </a:lvl1pPr>
          </a:lstStyle>
          <a:p>
            <a:fld id="{019CF315-1F7A-42D7-AD0F-E730518032E6}" type="slidenum">
              <a:rPr lang="en-US"/>
              <a:pPr/>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JO"/>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7" name="عنصر نائب للتاريخ 6"/>
          <p:cNvSpPr>
            <a:spLocks noGrp="1"/>
          </p:cNvSpPr>
          <p:nvPr>
            <p:ph type="dt" sz="half" idx="10"/>
          </p:nvPr>
        </p:nvSpPr>
        <p:spPr/>
        <p:txBody>
          <a:bodyPr/>
          <a:lstStyle>
            <a:lvl1pPr>
              <a:defRPr/>
            </a:lvl1pPr>
          </a:lstStyle>
          <a:p>
            <a:endParaRPr lang="en-US" dirty="0"/>
          </a:p>
        </p:txBody>
      </p:sp>
      <p:sp>
        <p:nvSpPr>
          <p:cNvPr id="8" name="عنصر نائب للتذييل 7"/>
          <p:cNvSpPr>
            <a:spLocks noGrp="1"/>
          </p:cNvSpPr>
          <p:nvPr>
            <p:ph type="ftr" sz="quarter" idx="11"/>
          </p:nvPr>
        </p:nvSpPr>
        <p:spPr/>
        <p:txBody>
          <a:bodyPr/>
          <a:lstStyle>
            <a:lvl1pPr>
              <a:defRPr/>
            </a:lvl1pPr>
          </a:lstStyle>
          <a:p>
            <a:endParaRPr lang="en-US" dirty="0"/>
          </a:p>
        </p:txBody>
      </p:sp>
      <p:sp>
        <p:nvSpPr>
          <p:cNvPr id="9" name="عنصر نائب لرقم الشريحة 8"/>
          <p:cNvSpPr>
            <a:spLocks noGrp="1"/>
          </p:cNvSpPr>
          <p:nvPr>
            <p:ph type="sldNum" sz="quarter" idx="12"/>
          </p:nvPr>
        </p:nvSpPr>
        <p:spPr/>
        <p:txBody>
          <a:bodyPr/>
          <a:lstStyle>
            <a:lvl1pPr>
              <a:defRPr/>
            </a:lvl1pPr>
          </a:lstStyle>
          <a:p>
            <a:fld id="{D81002C2-DD2B-42D3-8350-9996132E682C}" type="slidenum">
              <a:rPr lang="en-US"/>
              <a:pPr/>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JO"/>
          </a:p>
        </p:txBody>
      </p:sp>
      <p:sp>
        <p:nvSpPr>
          <p:cNvPr id="3" name="عنصر نائب للتاريخ 2"/>
          <p:cNvSpPr>
            <a:spLocks noGrp="1"/>
          </p:cNvSpPr>
          <p:nvPr>
            <p:ph type="dt" sz="half" idx="10"/>
          </p:nvPr>
        </p:nvSpPr>
        <p:spPr/>
        <p:txBody>
          <a:bodyPr/>
          <a:lstStyle>
            <a:lvl1pPr>
              <a:defRPr/>
            </a:lvl1pPr>
          </a:lstStyle>
          <a:p>
            <a:endParaRPr lang="en-US" dirty="0"/>
          </a:p>
        </p:txBody>
      </p:sp>
      <p:sp>
        <p:nvSpPr>
          <p:cNvPr id="4" name="عنصر نائب للتذييل 3"/>
          <p:cNvSpPr>
            <a:spLocks noGrp="1"/>
          </p:cNvSpPr>
          <p:nvPr>
            <p:ph type="ftr" sz="quarter" idx="11"/>
          </p:nvPr>
        </p:nvSpPr>
        <p:spPr/>
        <p:txBody>
          <a:bodyPr/>
          <a:lstStyle>
            <a:lvl1pPr>
              <a:defRPr/>
            </a:lvl1pPr>
          </a:lstStyle>
          <a:p>
            <a:endParaRPr lang="en-US" dirty="0"/>
          </a:p>
        </p:txBody>
      </p:sp>
      <p:sp>
        <p:nvSpPr>
          <p:cNvPr id="5" name="عنصر نائب لرقم الشريحة 4"/>
          <p:cNvSpPr>
            <a:spLocks noGrp="1"/>
          </p:cNvSpPr>
          <p:nvPr>
            <p:ph type="sldNum" sz="quarter" idx="12"/>
          </p:nvPr>
        </p:nvSpPr>
        <p:spPr/>
        <p:txBody>
          <a:bodyPr/>
          <a:lstStyle>
            <a:lvl1pPr>
              <a:defRPr/>
            </a:lvl1pPr>
          </a:lstStyle>
          <a:p>
            <a:fld id="{3C8A79CB-45AB-4877-839D-BE9C5EFE7A60}" type="slidenum">
              <a:rPr lang="en-US"/>
              <a:pPr/>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lvl1pPr>
              <a:defRPr/>
            </a:lvl1pPr>
          </a:lstStyle>
          <a:p>
            <a:endParaRPr lang="en-US" dirty="0"/>
          </a:p>
        </p:txBody>
      </p:sp>
      <p:sp>
        <p:nvSpPr>
          <p:cNvPr id="3" name="عنصر نائب للتذييل 2"/>
          <p:cNvSpPr>
            <a:spLocks noGrp="1"/>
          </p:cNvSpPr>
          <p:nvPr>
            <p:ph type="ftr" sz="quarter" idx="11"/>
          </p:nvPr>
        </p:nvSpPr>
        <p:spPr/>
        <p:txBody>
          <a:bodyPr/>
          <a:lstStyle>
            <a:lvl1pPr>
              <a:defRPr/>
            </a:lvl1pPr>
          </a:lstStyle>
          <a:p>
            <a:endParaRPr lang="en-US" dirty="0"/>
          </a:p>
        </p:txBody>
      </p:sp>
      <p:sp>
        <p:nvSpPr>
          <p:cNvPr id="4" name="عنصر نائب لرقم الشريحة 3"/>
          <p:cNvSpPr>
            <a:spLocks noGrp="1"/>
          </p:cNvSpPr>
          <p:nvPr>
            <p:ph type="sldNum" sz="quarter" idx="12"/>
          </p:nvPr>
        </p:nvSpPr>
        <p:spPr/>
        <p:txBody>
          <a:bodyPr/>
          <a:lstStyle>
            <a:lvl1pPr>
              <a:defRPr/>
            </a:lvl1pPr>
          </a:lstStyle>
          <a:p>
            <a:fld id="{67C3F06B-5D28-4C35-9277-ECB1C66F9C36}" type="slidenum">
              <a:rPr lang="en-US"/>
              <a:pPr/>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JO"/>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lvl1pPr>
              <a:defRPr/>
            </a:lvl1pPr>
          </a:lstStyle>
          <a:p>
            <a:endParaRPr lang="en-US" dirty="0"/>
          </a:p>
        </p:txBody>
      </p:sp>
      <p:sp>
        <p:nvSpPr>
          <p:cNvPr id="6" name="عنصر نائب للتذييل 5"/>
          <p:cNvSpPr>
            <a:spLocks noGrp="1"/>
          </p:cNvSpPr>
          <p:nvPr>
            <p:ph type="ftr" sz="quarter" idx="11"/>
          </p:nvPr>
        </p:nvSpPr>
        <p:spPr/>
        <p:txBody>
          <a:bodyPr/>
          <a:lstStyle>
            <a:lvl1pPr>
              <a:defRPr/>
            </a:lvl1pPr>
          </a:lstStyle>
          <a:p>
            <a:endParaRPr lang="en-US" dirty="0"/>
          </a:p>
        </p:txBody>
      </p:sp>
      <p:sp>
        <p:nvSpPr>
          <p:cNvPr id="7" name="عنصر نائب لرقم الشريحة 6"/>
          <p:cNvSpPr>
            <a:spLocks noGrp="1"/>
          </p:cNvSpPr>
          <p:nvPr>
            <p:ph type="sldNum" sz="quarter" idx="12"/>
          </p:nvPr>
        </p:nvSpPr>
        <p:spPr/>
        <p:txBody>
          <a:bodyPr/>
          <a:lstStyle>
            <a:lvl1pPr>
              <a:defRPr/>
            </a:lvl1pPr>
          </a:lstStyle>
          <a:p>
            <a:fld id="{951951EE-115F-4A07-945F-A13B8AD44D71}" type="slidenum">
              <a:rPr lang="en-US"/>
              <a:pPr/>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JO"/>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JO" dirty="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lvl1pPr>
              <a:defRPr/>
            </a:lvl1pPr>
          </a:lstStyle>
          <a:p>
            <a:endParaRPr lang="en-US" dirty="0"/>
          </a:p>
        </p:txBody>
      </p:sp>
      <p:sp>
        <p:nvSpPr>
          <p:cNvPr id="6" name="عنصر نائب للتذييل 5"/>
          <p:cNvSpPr>
            <a:spLocks noGrp="1"/>
          </p:cNvSpPr>
          <p:nvPr>
            <p:ph type="ftr" sz="quarter" idx="11"/>
          </p:nvPr>
        </p:nvSpPr>
        <p:spPr/>
        <p:txBody>
          <a:bodyPr/>
          <a:lstStyle>
            <a:lvl1pPr>
              <a:defRPr/>
            </a:lvl1pPr>
          </a:lstStyle>
          <a:p>
            <a:endParaRPr lang="en-US" dirty="0"/>
          </a:p>
        </p:txBody>
      </p:sp>
      <p:sp>
        <p:nvSpPr>
          <p:cNvPr id="7" name="عنصر نائب لرقم الشريحة 6"/>
          <p:cNvSpPr>
            <a:spLocks noGrp="1"/>
          </p:cNvSpPr>
          <p:nvPr>
            <p:ph type="sldNum" sz="quarter" idx="12"/>
          </p:nvPr>
        </p:nvSpPr>
        <p:spPr/>
        <p:txBody>
          <a:bodyPr/>
          <a:lstStyle>
            <a:lvl1pPr>
              <a:defRPr/>
            </a:lvl1pPr>
          </a:lstStyle>
          <a:p>
            <a:fld id="{50A5AF97-7121-479A-9724-3FEED0432E1E}" type="slidenum">
              <a:rPr lang="en-US"/>
              <a:pPr/>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dirty="0"/>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dirty="0"/>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81939585-6725-48B9-9FCD-2B62C9589200}" type="slidenum">
              <a:rPr lang="en-US"/>
              <a:pPr/>
              <a:t>‹N°›</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cs typeface="Times New Roman" pitchFamily="18" charset="0"/>
        </a:defRPr>
      </a:lvl2pPr>
      <a:lvl3pPr algn="ctr" rtl="0" fontAlgn="base">
        <a:spcBef>
          <a:spcPct val="0"/>
        </a:spcBef>
        <a:spcAft>
          <a:spcPct val="0"/>
        </a:spcAft>
        <a:defRPr sz="4400">
          <a:solidFill>
            <a:schemeClr val="tx2"/>
          </a:solidFill>
          <a:latin typeface="Times New Roman" pitchFamily="18" charset="0"/>
          <a:cs typeface="Times New Roman" pitchFamily="18" charset="0"/>
        </a:defRPr>
      </a:lvl3pPr>
      <a:lvl4pPr algn="ctr" rtl="0" fontAlgn="base">
        <a:spcBef>
          <a:spcPct val="0"/>
        </a:spcBef>
        <a:spcAft>
          <a:spcPct val="0"/>
        </a:spcAft>
        <a:defRPr sz="4400">
          <a:solidFill>
            <a:schemeClr val="tx2"/>
          </a:solidFill>
          <a:latin typeface="Times New Roman" pitchFamily="18" charset="0"/>
          <a:cs typeface="Times New Roman" pitchFamily="18" charset="0"/>
        </a:defRPr>
      </a:lvl4pPr>
      <a:lvl5pPr algn="ctr" rtl="0" fontAlgn="base">
        <a:spcBef>
          <a:spcPct val="0"/>
        </a:spcBef>
        <a:spcAft>
          <a:spcPct val="0"/>
        </a:spcAft>
        <a:defRPr sz="4400">
          <a:solidFill>
            <a:schemeClr val="tx2"/>
          </a:solidFill>
          <a:latin typeface="Times New Roman" pitchFamily="18" charset="0"/>
          <a:cs typeface="Times New Roman" pitchFamily="18" charset="0"/>
        </a:defRPr>
      </a:lvl5pPr>
      <a:lvl6pPr marL="457200" algn="ctr" rtl="0"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0"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ar-JO"/>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 Id="rId5" Type="http://schemas.openxmlformats.org/officeDocument/2006/relationships/chart" Target="../charts/chart5.xml"/><Relationship Id="rId4" Type="http://schemas.openxmlformats.org/officeDocument/2006/relationships/chart" Target="../charts/chart4.xml"/></Relationships>
</file>

<file path=ppt/slides/_rels/slide7.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2134" y="1556792"/>
            <a:ext cx="7992888" cy="1754326"/>
          </a:xfrm>
          <a:prstGeom prst="rect">
            <a:avLst/>
          </a:prstGeom>
          <a:noFill/>
        </p:spPr>
        <p:txBody>
          <a:bodyPr wrap="square" lIns="91440" tIns="45720" rIns="91440" bIns="45720">
            <a:spAutoFit/>
          </a:bodyPr>
          <a:lstStyle/>
          <a:p>
            <a:pPr algn="ctr"/>
            <a:r>
              <a:rPr lang="fr-FR" sz="5400" b="0" kern="1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Impact"/>
              </a:rPr>
              <a:t>Inflammation </a:t>
            </a:r>
            <a:r>
              <a:rPr lang="fr-FR" sz="5400" b="0" kern="1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Impact"/>
              </a:rPr>
              <a:t>de  la corde  extérieure du c</a:t>
            </a:r>
            <a:endParaRPr lang="fr-FR"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 name="Rectangle 2"/>
          <p:cNvSpPr/>
          <p:nvPr/>
        </p:nvSpPr>
        <p:spPr>
          <a:xfrm>
            <a:off x="-723970" y="1916832"/>
            <a:ext cx="9865096" cy="1754326"/>
          </a:xfrm>
          <a:prstGeom prst="rect">
            <a:avLst/>
          </a:prstGeom>
          <a:noFill/>
        </p:spPr>
        <p:txBody>
          <a:bodyPr wrap="square" lIns="91440" tIns="45720" rIns="91440" bIns="45720">
            <a:spAutoFit/>
          </a:bodyPr>
          <a:lstStyle/>
          <a:p>
            <a:pPr algn="ctr"/>
            <a:r>
              <a:rPr lang="fr-FR" sz="5400" b="1" kern="10" dirty="0" smtClean="0">
                <a:ln w="22225">
                  <a:solidFill>
                    <a:schemeClr val="accent2"/>
                  </a:solidFill>
                  <a:prstDash val="solid"/>
                </a:ln>
                <a:solidFill>
                  <a:schemeClr val="accent2">
                    <a:lumMod val="40000"/>
                    <a:lumOff val="60000"/>
                  </a:schemeClr>
                </a:solidFill>
                <a:latin typeface="Impact"/>
              </a:rPr>
              <a:t>Inflammation de  la corde  extérieure du </a:t>
            </a:r>
            <a:r>
              <a:rPr lang="fr-FR" sz="5400" b="1" kern="10" dirty="0" smtClean="0">
                <a:ln w="22225">
                  <a:solidFill>
                    <a:schemeClr val="accent2"/>
                  </a:solidFill>
                  <a:prstDash val="solid"/>
                </a:ln>
                <a:solidFill>
                  <a:schemeClr val="accent2">
                    <a:lumMod val="40000"/>
                    <a:lumOff val="60000"/>
                  </a:schemeClr>
                </a:solidFill>
                <a:latin typeface="Impact"/>
              </a:rPr>
              <a:t>coude</a:t>
            </a:r>
            <a:endParaRPr lang="fr-FR" sz="5400" b="1" dirty="0">
              <a:ln w="22225">
                <a:solidFill>
                  <a:schemeClr val="accent2"/>
                </a:solidFill>
                <a:prstDash val="solid"/>
              </a:ln>
              <a:solidFill>
                <a:schemeClr val="accent2">
                  <a:lumMod val="40000"/>
                  <a:lumOff val="60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 name="Text Box 10"/>
          <p:cNvSpPr txBox="1">
            <a:spLocks noChangeArrowheads="1"/>
          </p:cNvSpPr>
          <p:nvPr/>
        </p:nvSpPr>
        <p:spPr bwMode="auto">
          <a:xfrm>
            <a:off x="0" y="0"/>
            <a:ext cx="4495800" cy="1281113"/>
          </a:xfrm>
          <a:prstGeom prst="rect">
            <a:avLst/>
          </a:prstGeom>
          <a:noFill/>
          <a:ln w="9525">
            <a:noFill/>
            <a:miter lim="800000"/>
            <a:headEnd/>
            <a:tailEnd/>
          </a:ln>
          <a:effectLst/>
        </p:spPr>
        <p:txBody>
          <a:bodyPr>
            <a:spAutoFit/>
          </a:bodyPr>
          <a:lstStyle/>
          <a:p>
            <a:pPr algn="r" rtl="1">
              <a:spcBef>
                <a:spcPct val="50000"/>
              </a:spcBef>
            </a:pPr>
            <a:endParaRPr lang="ar-JO" sz="1800" dirty="0"/>
          </a:p>
          <a:p>
            <a:pPr algn="just" rtl="1">
              <a:spcBef>
                <a:spcPct val="50000"/>
              </a:spcBef>
            </a:pPr>
            <a:r>
              <a:rPr lang="ar-SA" sz="1600" dirty="0"/>
              <a:t>     </a:t>
            </a:r>
          </a:p>
          <a:p>
            <a:pPr algn="r">
              <a:spcBef>
                <a:spcPct val="50000"/>
              </a:spcBef>
            </a:pPr>
            <a:endParaRPr lang="en-US" dirty="0"/>
          </a:p>
        </p:txBody>
      </p:sp>
      <p:sp>
        <p:nvSpPr>
          <p:cNvPr id="2" name="عنوان 1"/>
          <p:cNvSpPr>
            <a:spLocks noGrp="1"/>
          </p:cNvSpPr>
          <p:nvPr>
            <p:ph type="title"/>
          </p:nvPr>
        </p:nvSpPr>
        <p:spPr/>
        <p:txBody>
          <a:bodyPr/>
          <a:lstStyle/>
          <a:p>
            <a:r>
              <a:rPr lang="fr-FR" dirty="0" smtClean="0"/>
              <a:t>Définition de l’inflammation de la corde extérieure</a:t>
            </a:r>
            <a:endParaRPr lang="ar-JO" dirty="0"/>
          </a:p>
        </p:txBody>
      </p:sp>
      <p:sp>
        <p:nvSpPr>
          <p:cNvPr id="3" name="عنصر نائب للمحتوى 2"/>
          <p:cNvSpPr>
            <a:spLocks noGrp="1"/>
          </p:cNvSpPr>
          <p:nvPr>
            <p:ph idx="1"/>
          </p:nvPr>
        </p:nvSpPr>
        <p:spPr/>
        <p:txBody>
          <a:bodyPr/>
          <a:lstStyle/>
          <a:p>
            <a:pPr marL="0" indent="0" rtl="1">
              <a:spcBef>
                <a:spcPct val="50000"/>
              </a:spcBef>
              <a:buNone/>
            </a:pPr>
            <a:r>
              <a:rPr lang="fr-FR" sz="3600" dirty="0" smtClean="0">
                <a:latin typeface="Abadi MT Condensed Light" pitchFamily="42" charset="0"/>
                <a:cs typeface="Times New Roman (Arabic)" charset="0"/>
              </a:rPr>
              <a:t>C’est une douleur située dans la zone extérieure occasionnée par une dégénérescence dans la région de la naissance des cordes extérieures des doigts et du poignets, et souvent situé dans la corde extérieure du poignet. </a:t>
            </a:r>
            <a:endParaRPr lang="ar-SA" sz="3600" dirty="0">
              <a:latin typeface="Abadi MT Condensed Light" pitchFamily="42" charset="0"/>
              <a:cs typeface="Times New Roman (Arabic)"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 name="Text Box 10"/>
          <p:cNvSpPr txBox="1">
            <a:spLocks noChangeArrowheads="1"/>
          </p:cNvSpPr>
          <p:nvPr/>
        </p:nvSpPr>
        <p:spPr bwMode="auto">
          <a:xfrm>
            <a:off x="0" y="0"/>
            <a:ext cx="4495800" cy="1281113"/>
          </a:xfrm>
          <a:prstGeom prst="rect">
            <a:avLst/>
          </a:prstGeom>
          <a:noFill/>
          <a:ln w="9525">
            <a:noFill/>
            <a:miter lim="800000"/>
            <a:headEnd/>
            <a:tailEnd/>
          </a:ln>
          <a:effectLst/>
        </p:spPr>
        <p:txBody>
          <a:bodyPr>
            <a:spAutoFit/>
          </a:bodyPr>
          <a:lstStyle/>
          <a:p>
            <a:pPr algn="r" rtl="1">
              <a:spcBef>
                <a:spcPct val="50000"/>
              </a:spcBef>
            </a:pPr>
            <a:endParaRPr lang="ar-JO" sz="1800" dirty="0"/>
          </a:p>
          <a:p>
            <a:pPr algn="just" rtl="1">
              <a:spcBef>
                <a:spcPct val="50000"/>
              </a:spcBef>
            </a:pPr>
            <a:r>
              <a:rPr lang="ar-SA" sz="1600" dirty="0"/>
              <a:t>     </a:t>
            </a:r>
          </a:p>
          <a:p>
            <a:pPr algn="r">
              <a:spcBef>
                <a:spcPct val="50000"/>
              </a:spcBef>
            </a:pPr>
            <a:endParaRPr lang="en-US" dirty="0"/>
          </a:p>
        </p:txBody>
      </p:sp>
      <p:sp>
        <p:nvSpPr>
          <p:cNvPr id="2" name="عنوان 1"/>
          <p:cNvSpPr>
            <a:spLocks noGrp="1"/>
          </p:cNvSpPr>
          <p:nvPr>
            <p:ph type="title"/>
          </p:nvPr>
        </p:nvSpPr>
        <p:spPr/>
        <p:txBody>
          <a:bodyPr/>
          <a:lstStyle/>
          <a:p>
            <a:r>
              <a:rPr lang="fr-FR" dirty="0" smtClean="0"/>
              <a:t>Les symptômes et les origines</a:t>
            </a:r>
            <a:endParaRPr lang="ar-JO" dirty="0"/>
          </a:p>
        </p:txBody>
      </p:sp>
      <p:graphicFrame>
        <p:nvGraphicFramePr>
          <p:cNvPr id="5" name="جدول 4"/>
          <p:cNvGraphicFramePr>
            <a:graphicFrameLocks noGrp="1"/>
          </p:cNvGraphicFramePr>
          <p:nvPr>
            <p:extLst>
              <p:ext uri="{D42A27DB-BD31-4B8C-83A1-F6EECF244321}">
                <p14:modId xmlns:p14="http://schemas.microsoft.com/office/powerpoint/2010/main" val="467236987"/>
              </p:ext>
            </p:extLst>
          </p:nvPr>
        </p:nvGraphicFramePr>
        <p:xfrm>
          <a:off x="2627784" y="2132856"/>
          <a:ext cx="4392490" cy="3749040"/>
        </p:xfrm>
        <a:graphic>
          <a:graphicData uri="http://schemas.openxmlformats.org/drawingml/2006/table">
            <a:tbl>
              <a:tblPr rtl="1" firstRow="1" bandRow="1">
                <a:tableStyleId>{5C22544A-7EE6-4342-B048-85BDC9FD1C3A}</a:tableStyleId>
              </a:tblPr>
              <a:tblGrid>
                <a:gridCol w="2196245"/>
                <a:gridCol w="2196245"/>
              </a:tblGrid>
              <a:tr h="342902">
                <a:tc>
                  <a:txBody>
                    <a:bodyPr/>
                    <a:lstStyle/>
                    <a:p>
                      <a:pPr algn="ctr" rtl="1"/>
                      <a:r>
                        <a:rPr lang="fr-FR" dirty="0" smtClean="0"/>
                        <a:t>Les</a:t>
                      </a:r>
                      <a:r>
                        <a:rPr lang="fr-FR" baseline="0" dirty="0" smtClean="0"/>
                        <a:t> origines </a:t>
                      </a:r>
                      <a:endParaRPr lang="ar-JO" dirty="0"/>
                    </a:p>
                  </a:txBody>
                  <a:tcPr/>
                </a:tc>
                <a:tc>
                  <a:txBody>
                    <a:bodyPr/>
                    <a:lstStyle/>
                    <a:p>
                      <a:pPr algn="ctr" rtl="1"/>
                      <a:r>
                        <a:rPr lang="fr-FR" sz="1800" b="1" u="none" dirty="0" smtClean="0">
                          <a:cs typeface="Traditional Arabic" pitchFamily="2" charset="-78"/>
                        </a:rPr>
                        <a:t>Les</a:t>
                      </a:r>
                      <a:r>
                        <a:rPr lang="fr-FR" sz="1800" b="1" u="none" baseline="0" dirty="0" smtClean="0">
                          <a:cs typeface="Traditional Arabic" pitchFamily="2" charset="-78"/>
                        </a:rPr>
                        <a:t> symptômes</a:t>
                      </a:r>
                      <a:endParaRPr lang="ar-JO" u="none" dirty="0"/>
                    </a:p>
                  </a:txBody>
                  <a:tcPr/>
                </a:tc>
              </a:tr>
              <a:tr h="342902">
                <a:tc>
                  <a:txBody>
                    <a:bodyPr/>
                    <a:lstStyle/>
                    <a:p>
                      <a:pPr algn="l" rtl="1"/>
                      <a:r>
                        <a:rPr lang="fr-FR" dirty="0" smtClean="0"/>
                        <a:t>Excès</a:t>
                      </a:r>
                      <a:r>
                        <a:rPr lang="fr-FR" baseline="0" dirty="0" smtClean="0"/>
                        <a:t> d’utilisation de ces cordes </a:t>
                      </a:r>
                      <a:endParaRPr lang="ar-JO" dirty="0"/>
                    </a:p>
                  </a:txBody>
                  <a:tcPr/>
                </a:tc>
                <a:tc>
                  <a:txBody>
                    <a:bodyPr/>
                    <a:lstStyle/>
                    <a:p>
                      <a:pPr algn="l" rtl="1"/>
                      <a:r>
                        <a:rPr lang="fr-FR" dirty="0" smtClean="0"/>
                        <a:t>Douleur</a:t>
                      </a:r>
                      <a:r>
                        <a:rPr lang="fr-FR" baseline="0" dirty="0" smtClean="0"/>
                        <a:t> dans la région extérieure du corde </a:t>
                      </a:r>
                      <a:endParaRPr lang="ar-JO" dirty="0"/>
                    </a:p>
                  </a:txBody>
                  <a:tcPr/>
                </a:tc>
              </a:tr>
              <a:tr h="342902">
                <a:tc>
                  <a:txBody>
                    <a:bodyPr/>
                    <a:lstStyle/>
                    <a:p>
                      <a:pPr algn="l" rtl="1"/>
                      <a:r>
                        <a:rPr lang="fr-FR" sz="1800" dirty="0" smtClean="0">
                          <a:cs typeface="Times New Roman (Arabic)" charset="0"/>
                        </a:rPr>
                        <a:t>Ce</a:t>
                      </a:r>
                      <a:r>
                        <a:rPr lang="fr-FR" sz="1800" baseline="0" dirty="0" smtClean="0">
                          <a:cs typeface="Times New Roman (Arabic)" charset="0"/>
                        </a:rPr>
                        <a:t> sont les personnes  entre 30-50 ans qui sont les plus exposés</a:t>
                      </a:r>
                      <a:endParaRPr lang="ar-JO" dirty="0"/>
                    </a:p>
                  </a:txBody>
                  <a:tcPr/>
                </a:tc>
                <a:tc>
                  <a:txBody>
                    <a:bodyPr/>
                    <a:lstStyle/>
                    <a:p>
                      <a:pPr algn="l" rtl="1"/>
                      <a:r>
                        <a:rPr lang="fr-FR" dirty="0" smtClean="0"/>
                        <a:t>Généralement</a:t>
                      </a:r>
                      <a:r>
                        <a:rPr lang="fr-FR" baseline="0" dirty="0" smtClean="0"/>
                        <a:t> après l’utilisation du coude </a:t>
                      </a:r>
                      <a:endParaRPr lang="ar-JO" dirty="0"/>
                    </a:p>
                  </a:txBody>
                  <a:tcPr/>
                </a:tc>
              </a:tr>
              <a:tr h="342902">
                <a:tc>
                  <a:txBody>
                    <a:bodyPr/>
                    <a:lstStyle/>
                    <a:p>
                      <a:pPr algn="l" rtl="1"/>
                      <a:r>
                        <a:rPr lang="fr-FR" dirty="0" smtClean="0"/>
                        <a:t>La</a:t>
                      </a:r>
                      <a:r>
                        <a:rPr lang="fr-FR" baseline="0" dirty="0" smtClean="0"/>
                        <a:t> maladie du rhumatisme </a:t>
                      </a:r>
                      <a:endParaRPr lang="ar-JO" dirty="0"/>
                    </a:p>
                  </a:txBody>
                  <a:tcPr/>
                </a:tc>
                <a:tc>
                  <a:txBody>
                    <a:bodyPr/>
                    <a:lstStyle/>
                    <a:p>
                      <a:pPr algn="l" rtl="1"/>
                      <a:r>
                        <a:rPr lang="fr-FR" sz="1800" dirty="0" smtClean="0"/>
                        <a:t>Il</a:t>
                      </a:r>
                      <a:r>
                        <a:rPr lang="fr-FR" sz="1800" baseline="0" dirty="0" smtClean="0"/>
                        <a:t> peut se propager jusqu’à l’humérus au l’avant bras</a:t>
                      </a:r>
                      <a:endParaRPr lang="ar-JO" dirty="0"/>
                    </a:p>
                  </a:txBody>
                  <a:tcPr/>
                </a:tc>
              </a:tr>
              <a:tr h="342902">
                <a:tc>
                  <a:txBody>
                    <a:bodyPr/>
                    <a:lstStyle/>
                    <a:p>
                      <a:pPr algn="l" rtl="1"/>
                      <a:r>
                        <a:rPr lang="fr-FR" dirty="0" smtClean="0"/>
                        <a:t>la</a:t>
                      </a:r>
                      <a:r>
                        <a:rPr lang="fr-FR" baseline="0" dirty="0" smtClean="0"/>
                        <a:t> maladie de la goutte</a:t>
                      </a:r>
                      <a:endParaRPr lang="ar-JO" dirty="0"/>
                    </a:p>
                  </a:txBody>
                  <a:tcPr/>
                </a:tc>
                <a:tc>
                  <a:txBody>
                    <a:bodyPr/>
                    <a:lstStyle/>
                    <a:p>
                      <a:pPr algn="l" rtl="1"/>
                      <a:endParaRPr lang="ar-JO" dirty="0"/>
                    </a:p>
                  </a:txBody>
                  <a:tcPr/>
                </a:tc>
              </a:tr>
            </a:tbl>
          </a:graphicData>
        </a:graphic>
      </p:graphicFrame>
    </p:spTree>
    <p:extLst>
      <p:ext uri="{BB962C8B-B14F-4D97-AF65-F5344CB8AC3E}">
        <p14:creationId xmlns:p14="http://schemas.microsoft.com/office/powerpoint/2010/main" val="19037300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عنصر نائب للمحتوى 3"/>
          <p:cNvGraphicFramePr>
            <a:graphicFrameLocks/>
          </p:cNvGraphicFramePr>
          <p:nvPr>
            <p:extLst>
              <p:ext uri="{D42A27DB-BD31-4B8C-83A1-F6EECF244321}">
                <p14:modId xmlns:p14="http://schemas.microsoft.com/office/powerpoint/2010/main" val="4121915505"/>
              </p:ext>
            </p:extLst>
          </p:nvPr>
        </p:nvGraphicFramePr>
        <p:xfrm>
          <a:off x="2051720" y="2348880"/>
          <a:ext cx="5572164" cy="3500462"/>
        </p:xfrm>
        <a:graphic>
          <a:graphicData uri="http://schemas.openxmlformats.org/drawingml/2006/chart">
            <c:chart xmlns:c="http://schemas.openxmlformats.org/drawingml/2006/chart" xmlns:r="http://schemas.openxmlformats.org/officeDocument/2006/relationships" r:id="rId2"/>
          </a:graphicData>
        </a:graphic>
      </p:graphicFrame>
      <p:sp>
        <p:nvSpPr>
          <p:cNvPr id="7" name="عنوان 6"/>
          <p:cNvSpPr>
            <a:spLocks noGrp="1"/>
          </p:cNvSpPr>
          <p:nvPr>
            <p:ph type="title"/>
          </p:nvPr>
        </p:nvSpPr>
        <p:spPr/>
        <p:txBody>
          <a:bodyPr/>
          <a:lstStyle/>
          <a:p>
            <a:r>
              <a:rPr lang="fr-FR" dirty="0" smtClean="0"/>
              <a:t>Taux de l’infection</a:t>
            </a:r>
            <a:endParaRPr lang="ar-JO"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عنوان 8"/>
          <p:cNvSpPr>
            <a:spLocks noGrp="1"/>
          </p:cNvSpPr>
          <p:nvPr>
            <p:ph type="title"/>
          </p:nvPr>
        </p:nvSpPr>
        <p:spPr/>
        <p:txBody>
          <a:bodyPr/>
          <a:lstStyle/>
          <a:p>
            <a:pPr rtl="1"/>
            <a:r>
              <a:rPr lang="fr-FR" dirty="0" smtClean="0"/>
              <a:t>Equipement médical</a:t>
            </a:r>
            <a:endParaRPr lang="ar-JO" dirty="0"/>
          </a:p>
        </p:txBody>
      </p:sp>
      <p:graphicFrame>
        <p:nvGraphicFramePr>
          <p:cNvPr id="4" name="Espace réservé du contenu 3"/>
          <p:cNvGraphicFramePr>
            <a:graphicFrameLocks noGrp="1"/>
          </p:cNvGraphicFramePr>
          <p:nvPr>
            <p:ph sz="half" idx="1"/>
            <p:extLst>
              <p:ext uri="{D42A27DB-BD31-4B8C-83A1-F6EECF244321}">
                <p14:modId xmlns:p14="http://schemas.microsoft.com/office/powerpoint/2010/main" val="2947855721"/>
              </p:ext>
            </p:extLst>
          </p:nvPr>
        </p:nvGraphicFramePr>
        <p:xfrm>
          <a:off x="2411760" y="2420888"/>
          <a:ext cx="4392489" cy="3391272"/>
        </p:xfrm>
        <a:graphic>
          <a:graphicData uri="http://schemas.openxmlformats.org/drawingml/2006/table">
            <a:tbl>
              <a:tblPr firstRow="1" bandRow="1">
                <a:tableStyleId>{5C22544A-7EE6-4342-B048-85BDC9FD1C3A}</a:tableStyleId>
              </a:tblPr>
              <a:tblGrid>
                <a:gridCol w="1464163"/>
                <a:gridCol w="1464163"/>
                <a:gridCol w="1464163"/>
              </a:tblGrid>
              <a:tr h="648072">
                <a:tc>
                  <a:txBody>
                    <a:bodyPr/>
                    <a:lstStyle/>
                    <a:p>
                      <a:pPr rtl="1"/>
                      <a:endParaRPr lang="ar-JO" dirty="0"/>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r-FR" dirty="0" smtClean="0"/>
                        <a:t>Prix</a:t>
                      </a:r>
                      <a:r>
                        <a:rPr lang="fr-FR" baseline="0" dirty="0" smtClean="0"/>
                        <a:t> d’achat</a:t>
                      </a:r>
                      <a:endParaRPr lang="ar-JO" dirty="0" smtClean="0"/>
                    </a:p>
                    <a:p>
                      <a:pPr algn="ctr"/>
                      <a:endParaRPr lang="fr-FR" dirty="0"/>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r-FR" dirty="0" smtClean="0"/>
                        <a:t>Prix de vente</a:t>
                      </a:r>
                      <a:endParaRPr lang="ar-JO" dirty="0" smtClean="0"/>
                    </a:p>
                    <a:p>
                      <a:pPr algn="ctr"/>
                      <a:endParaRPr lang="fr-FR" dirty="0"/>
                    </a:p>
                  </a:txBody>
                  <a:tcPr/>
                </a:tc>
              </a:tr>
              <a:tr h="648072">
                <a:tc>
                  <a:txBody>
                    <a:bodyPr/>
                    <a:lstStyle/>
                    <a:p>
                      <a:pPr algn="l" rtl="1"/>
                      <a:r>
                        <a:rPr lang="fr-FR" dirty="0" smtClean="0"/>
                        <a:t>corset</a:t>
                      </a:r>
                      <a:endParaRPr lang="ar-JO" dirty="0"/>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JO" dirty="0" smtClean="0"/>
                        <a:t>12</a:t>
                      </a:r>
                    </a:p>
                    <a:p>
                      <a:pPr algn="ctr"/>
                      <a:endParaRPr lang="fr-FR" dirty="0"/>
                    </a:p>
                  </a:txBody>
                  <a:tcPr/>
                </a:tc>
                <a:tc>
                  <a:txBody>
                    <a:bodyPr/>
                    <a:lstStyle/>
                    <a:p>
                      <a:pPr algn="ctr"/>
                      <a:r>
                        <a:rPr lang="fr-FR" dirty="0" smtClean="0"/>
                        <a:t>15</a:t>
                      </a:r>
                      <a:endParaRPr lang="fr-FR" dirty="0"/>
                    </a:p>
                  </a:txBody>
                  <a:tcPr/>
                </a:tc>
              </a:tr>
              <a:tr h="648072">
                <a:tc>
                  <a:txBody>
                    <a:bodyPr/>
                    <a:lstStyle/>
                    <a:p>
                      <a:pPr marL="0" marR="0" indent="0" algn="l" defTabSz="914400" rtl="1" eaLnBrk="1" fontAlgn="auto" latinLnBrk="0" hangingPunct="1">
                        <a:lnSpc>
                          <a:spcPct val="100000"/>
                        </a:lnSpc>
                        <a:spcBef>
                          <a:spcPts val="0"/>
                        </a:spcBef>
                        <a:spcAft>
                          <a:spcPts val="0"/>
                        </a:spcAft>
                        <a:buClrTx/>
                        <a:buSzTx/>
                        <a:buFontTx/>
                        <a:buNone/>
                        <a:tabLst/>
                        <a:defRPr/>
                      </a:pPr>
                      <a:r>
                        <a:rPr lang="fr-FR" dirty="0" smtClean="0"/>
                        <a:t>Ligaments</a:t>
                      </a:r>
                      <a:r>
                        <a:rPr lang="fr-FR" baseline="0" dirty="0" smtClean="0"/>
                        <a:t> artificielles </a:t>
                      </a:r>
                      <a:endParaRPr lang="ar-JO" dirty="0" smtClean="0"/>
                    </a:p>
                    <a:p>
                      <a:pPr algn="l" rtl="1"/>
                      <a:endParaRPr lang="ar-JO" dirty="0"/>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JO" dirty="0" smtClean="0"/>
                        <a:t>33</a:t>
                      </a:r>
                    </a:p>
                    <a:p>
                      <a:pPr algn="ctr"/>
                      <a:endParaRPr lang="fr-FR" dirty="0"/>
                    </a:p>
                  </a:txBody>
                  <a:tcPr/>
                </a:tc>
                <a:tc>
                  <a:txBody>
                    <a:bodyPr/>
                    <a:lstStyle/>
                    <a:p>
                      <a:pPr algn="ctr"/>
                      <a:r>
                        <a:rPr lang="fr-FR" dirty="0" smtClean="0"/>
                        <a:t>40</a:t>
                      </a:r>
                      <a:endParaRPr lang="fr-FR" dirty="0"/>
                    </a:p>
                  </a:txBody>
                  <a:tcPr/>
                </a:tc>
              </a:tr>
              <a:tr h="648072">
                <a:tc>
                  <a:txBody>
                    <a:bodyPr/>
                    <a:lstStyle/>
                    <a:p>
                      <a:pPr algn="l" rtl="1"/>
                      <a:r>
                        <a:rPr lang="fr-FR" dirty="0" smtClean="0"/>
                        <a:t>Mains</a:t>
                      </a:r>
                      <a:endParaRPr lang="fr-FR" baseline="0" dirty="0" smtClean="0"/>
                    </a:p>
                    <a:p>
                      <a:pPr algn="l" rtl="1"/>
                      <a:r>
                        <a:rPr lang="fr-FR" baseline="0" dirty="0" smtClean="0"/>
                        <a:t>artificielles</a:t>
                      </a:r>
                      <a:endParaRPr lang="ar-JO" dirty="0" smtClean="0"/>
                    </a:p>
                    <a:p>
                      <a:pPr algn="l" rtl="1"/>
                      <a:endParaRPr lang="ar-JO" dirty="0"/>
                    </a:p>
                  </a:txBody>
                  <a:tcPr/>
                </a:tc>
                <a:tc>
                  <a:txBody>
                    <a:bodyPr/>
                    <a:lstStyle/>
                    <a:p>
                      <a:pPr algn="ctr"/>
                      <a:r>
                        <a:rPr lang="fr-FR" dirty="0" smtClean="0"/>
                        <a:t>50</a:t>
                      </a:r>
                      <a:endParaRPr lang="fr-FR" dirty="0"/>
                    </a:p>
                  </a:txBody>
                  <a:tcPr/>
                </a:tc>
                <a:tc>
                  <a:txBody>
                    <a:bodyPr/>
                    <a:lstStyle/>
                    <a:p>
                      <a:pPr algn="ctr"/>
                      <a:r>
                        <a:rPr lang="fr-FR" dirty="0" smtClean="0"/>
                        <a:t>70</a:t>
                      </a:r>
                      <a:endParaRPr lang="fr-FR" dirty="0"/>
                    </a:p>
                  </a:txBody>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71472" y="0"/>
            <a:ext cx="7772400" cy="785794"/>
          </a:xfrm>
        </p:spPr>
        <p:txBody>
          <a:bodyPr/>
          <a:lstStyle/>
          <a:p>
            <a:r>
              <a:rPr lang="fr-FR" dirty="0" smtClean="0"/>
              <a:t>Les infectés</a:t>
            </a:r>
            <a:endParaRPr lang="ar-JO" dirty="0"/>
          </a:p>
        </p:txBody>
      </p:sp>
      <p:graphicFrame>
        <p:nvGraphicFramePr>
          <p:cNvPr id="6" name="عنصر نائب للمحتوى 3"/>
          <p:cNvGraphicFramePr>
            <a:graphicFrameLocks noGrp="1"/>
          </p:cNvGraphicFramePr>
          <p:nvPr>
            <p:ph idx="1"/>
            <p:extLst>
              <p:ext uri="{D42A27DB-BD31-4B8C-83A1-F6EECF244321}">
                <p14:modId xmlns:p14="http://schemas.microsoft.com/office/powerpoint/2010/main" val="2685603702"/>
              </p:ext>
            </p:extLst>
          </p:nvPr>
        </p:nvGraphicFramePr>
        <p:xfrm>
          <a:off x="4357686" y="714356"/>
          <a:ext cx="4600548" cy="314327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عنصر نائب للمحتوى 3"/>
          <p:cNvGraphicFramePr>
            <a:graphicFrameLocks/>
          </p:cNvGraphicFramePr>
          <p:nvPr>
            <p:extLst>
              <p:ext uri="{D42A27DB-BD31-4B8C-83A1-F6EECF244321}">
                <p14:modId xmlns:p14="http://schemas.microsoft.com/office/powerpoint/2010/main" val="1918244262"/>
              </p:ext>
            </p:extLst>
          </p:nvPr>
        </p:nvGraphicFramePr>
        <p:xfrm>
          <a:off x="214282" y="1000108"/>
          <a:ext cx="4171952" cy="235745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عنصر نائب للمحتوى 3"/>
          <p:cNvGraphicFramePr>
            <a:graphicFrameLocks/>
          </p:cNvGraphicFramePr>
          <p:nvPr>
            <p:extLst>
              <p:ext uri="{D42A27DB-BD31-4B8C-83A1-F6EECF244321}">
                <p14:modId xmlns:p14="http://schemas.microsoft.com/office/powerpoint/2010/main" val="1494415666"/>
              </p:ext>
            </p:extLst>
          </p:nvPr>
        </p:nvGraphicFramePr>
        <p:xfrm>
          <a:off x="4429124" y="4214818"/>
          <a:ext cx="4457704" cy="21241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عنصر نائب للمحتوى 3"/>
          <p:cNvGraphicFramePr>
            <a:graphicFrameLocks/>
          </p:cNvGraphicFramePr>
          <p:nvPr>
            <p:extLst>
              <p:ext uri="{D42A27DB-BD31-4B8C-83A1-F6EECF244321}">
                <p14:modId xmlns:p14="http://schemas.microsoft.com/office/powerpoint/2010/main" val="2754736955"/>
              </p:ext>
            </p:extLst>
          </p:nvPr>
        </p:nvGraphicFramePr>
        <p:xfrm>
          <a:off x="285720" y="3714752"/>
          <a:ext cx="3671886" cy="2947998"/>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عنصر نائب للمحتوى 3"/>
          <p:cNvGraphicFramePr>
            <a:graphicFrameLocks/>
          </p:cNvGraphicFramePr>
          <p:nvPr>
            <p:extLst>
              <p:ext uri="{D42A27DB-BD31-4B8C-83A1-F6EECF244321}">
                <p14:modId xmlns:p14="http://schemas.microsoft.com/office/powerpoint/2010/main" val="1782411462"/>
              </p:ext>
            </p:extLst>
          </p:nvPr>
        </p:nvGraphicFramePr>
        <p:xfrm>
          <a:off x="1928794" y="1571612"/>
          <a:ext cx="5715040" cy="3714776"/>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cs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سمة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791</TotalTime>
  <Words>147</Words>
  <Application>Microsoft Office PowerPoint</Application>
  <PresentationFormat>Affichage à l'écran (4:3)</PresentationFormat>
  <Paragraphs>35</Paragraphs>
  <Slides>7</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7</vt:i4>
      </vt:variant>
    </vt:vector>
  </HeadingPairs>
  <TitlesOfParts>
    <vt:vector size="13" baseType="lpstr">
      <vt:lpstr>Abadi MT Condensed Light</vt:lpstr>
      <vt:lpstr>Impact</vt:lpstr>
      <vt:lpstr>Times New Roman</vt:lpstr>
      <vt:lpstr>Times New Roman (Arabic)</vt:lpstr>
      <vt:lpstr>Traditional Arabic</vt:lpstr>
      <vt:lpstr>Default Design</vt:lpstr>
      <vt:lpstr>Présentation PowerPoint</vt:lpstr>
      <vt:lpstr>Définition de l’inflammation de la corde extérieure</vt:lpstr>
      <vt:lpstr>Les symptômes et les origines</vt:lpstr>
      <vt:lpstr>Taux de l’infection</vt:lpstr>
      <vt:lpstr>Equipement médical</vt:lpstr>
      <vt:lpstr>Les infectés</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mazen</dc:creator>
  <cp:lastModifiedBy>PC1</cp:lastModifiedBy>
  <cp:revision>82</cp:revision>
  <dcterms:created xsi:type="dcterms:W3CDTF">2000-06-12T12:31:56Z</dcterms:created>
  <dcterms:modified xsi:type="dcterms:W3CDTF">2016-04-30T08:42:28Z</dcterms:modified>
</cp:coreProperties>
</file>