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68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ar-JO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5424" autoAdjust="0"/>
    <p:restoredTop sz="86384" autoAdjust="0"/>
  </p:normalViewPr>
  <p:slideViewPr>
    <p:cSldViewPr>
      <p:cViewPr varScale="1">
        <p:scale>
          <a:sx n="105" d="100"/>
          <a:sy n="105" d="100"/>
        </p:scale>
        <p:origin x="1416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266"/>
    </p:cViewPr>
  </p:outlineViewPr>
  <p:notesTextViewPr>
    <p:cViewPr>
      <p:scale>
        <a:sx n="1" d="1"/>
        <a:sy n="1" d="1"/>
      </p:scale>
      <p:origin x="0" y="0"/>
    </p:cViewPr>
  </p:notesTextViewPr>
  <p:gridSpacing cx="72010" cy="7201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C2531-353C-4BE6-BA4A-BDF6E3A2C740}" type="datetimeFigureOut">
              <a:rPr lang="ar-JO" smtClean="0"/>
              <a:t>19/08/1437</a:t>
            </a:fld>
            <a:endParaRPr lang="ar-JO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3AE4C-117F-4A0F-80CD-80D429A6D8B5}" type="slidenum">
              <a:rPr lang="ar-JO" smtClean="0"/>
              <a:t>‹N°›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3462557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C2531-353C-4BE6-BA4A-BDF6E3A2C740}" type="datetimeFigureOut">
              <a:rPr lang="ar-JO" smtClean="0"/>
              <a:t>19/08/1437</a:t>
            </a:fld>
            <a:endParaRPr lang="ar-JO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3AE4C-117F-4A0F-80CD-80D429A6D8B5}" type="slidenum">
              <a:rPr lang="ar-JO" smtClean="0"/>
              <a:t>‹N°›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41087078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C2531-353C-4BE6-BA4A-BDF6E3A2C740}" type="datetimeFigureOut">
              <a:rPr lang="ar-JO" smtClean="0"/>
              <a:t>19/08/1437</a:t>
            </a:fld>
            <a:endParaRPr lang="ar-JO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3AE4C-117F-4A0F-80CD-80D429A6D8B5}" type="slidenum">
              <a:rPr lang="ar-JO" smtClean="0"/>
              <a:t>‹N°›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32122098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عنوان ون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F8A53-BB1B-401B-9D7E-0B743504C8B0}" type="datetimeFigureOut">
              <a:rPr lang="ar-JO" smtClean="0"/>
              <a:t>19/08/1437</a:t>
            </a:fld>
            <a:endParaRPr lang="ar-JO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24C8C-B32C-4A7B-8E9D-02686FB156A6}" type="slidenum">
              <a:rPr lang="ar-JO" smtClean="0"/>
              <a:t>‹N°›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1842357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C2531-353C-4BE6-BA4A-BDF6E3A2C740}" type="datetimeFigureOut">
              <a:rPr lang="ar-JO" smtClean="0"/>
              <a:t>19/08/1437</a:t>
            </a:fld>
            <a:endParaRPr lang="ar-JO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3AE4C-117F-4A0F-80CD-80D429A6D8B5}" type="slidenum">
              <a:rPr lang="ar-JO" smtClean="0"/>
              <a:t>‹N°›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075094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C2531-353C-4BE6-BA4A-BDF6E3A2C740}" type="datetimeFigureOut">
              <a:rPr lang="ar-JO" smtClean="0"/>
              <a:t>19/08/1437</a:t>
            </a:fld>
            <a:endParaRPr lang="ar-JO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3AE4C-117F-4A0F-80CD-80D429A6D8B5}" type="slidenum">
              <a:rPr lang="ar-JO" smtClean="0"/>
              <a:t>‹N°›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4054429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C2531-353C-4BE6-BA4A-BDF6E3A2C740}" type="datetimeFigureOut">
              <a:rPr lang="ar-JO" smtClean="0"/>
              <a:t>19/08/1437</a:t>
            </a:fld>
            <a:endParaRPr lang="ar-JO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3AE4C-117F-4A0F-80CD-80D429A6D8B5}" type="slidenum">
              <a:rPr lang="ar-JO" smtClean="0"/>
              <a:t>‹N°›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5376146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C2531-353C-4BE6-BA4A-BDF6E3A2C740}" type="datetimeFigureOut">
              <a:rPr lang="ar-JO" smtClean="0"/>
              <a:t>19/08/1437</a:t>
            </a:fld>
            <a:endParaRPr lang="ar-JO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3AE4C-117F-4A0F-80CD-80D429A6D8B5}" type="slidenum">
              <a:rPr lang="ar-JO" smtClean="0"/>
              <a:t>‹N°›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31119275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C2531-353C-4BE6-BA4A-BDF6E3A2C740}" type="datetimeFigureOut">
              <a:rPr lang="ar-JO" smtClean="0"/>
              <a:t>19/08/1437</a:t>
            </a:fld>
            <a:endParaRPr lang="ar-JO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3AE4C-117F-4A0F-80CD-80D429A6D8B5}" type="slidenum">
              <a:rPr lang="ar-JO" smtClean="0"/>
              <a:t>‹N°›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320101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C2531-353C-4BE6-BA4A-BDF6E3A2C740}" type="datetimeFigureOut">
              <a:rPr lang="ar-JO" smtClean="0"/>
              <a:t>19/08/1437</a:t>
            </a:fld>
            <a:endParaRPr lang="ar-JO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3AE4C-117F-4A0F-80CD-80D429A6D8B5}" type="slidenum">
              <a:rPr lang="ar-JO" smtClean="0"/>
              <a:t>‹N°›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7941139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C2531-353C-4BE6-BA4A-BDF6E3A2C740}" type="datetimeFigureOut">
              <a:rPr lang="ar-JO" smtClean="0"/>
              <a:t>19/08/1437</a:t>
            </a:fld>
            <a:endParaRPr lang="ar-JO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3AE4C-117F-4A0F-80CD-80D429A6D8B5}" type="slidenum">
              <a:rPr lang="ar-JO" smtClean="0"/>
              <a:t>‹N°›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6781429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JO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C2531-353C-4BE6-BA4A-BDF6E3A2C740}" type="datetimeFigureOut">
              <a:rPr lang="ar-JO" smtClean="0"/>
              <a:t>19/08/1437</a:t>
            </a:fld>
            <a:endParaRPr lang="ar-JO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3AE4C-117F-4A0F-80CD-80D429A6D8B5}" type="slidenum">
              <a:rPr lang="ar-JO" smtClean="0"/>
              <a:t>‹N°›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33295885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7C2531-353C-4BE6-BA4A-BDF6E3A2C740}" type="datetimeFigureOut">
              <a:rPr lang="ar-JO" smtClean="0"/>
              <a:t>19/08/1437</a:t>
            </a:fld>
            <a:endParaRPr lang="ar-JO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JO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63AE4C-117F-4A0F-80CD-80D429A6D8B5}" type="slidenum">
              <a:rPr lang="ar-JO" smtClean="0"/>
              <a:t>‹N°›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1894268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rgbClr val="0070C0"/>
          </a:solidFill>
          <a:latin typeface="+mj-lt"/>
          <a:ea typeface="+mj-ea"/>
          <a:cs typeface="+mj-cs"/>
        </a:defRPr>
      </a:lvl1pPr>
    </p:titleStyle>
    <p:bodyStyle>
      <a:lvl1pPr marL="342900" indent="-342900" algn="just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just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just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just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just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JO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82"/>
            </a:gs>
            <a:gs pos="13000">
              <a:schemeClr val="accent2">
                <a:lumMod val="60000"/>
                <a:lumOff val="40000"/>
                <a:alpha val="50000"/>
              </a:schemeClr>
            </a:gs>
            <a:gs pos="28000">
              <a:srgbClr val="000082"/>
            </a:gs>
            <a:gs pos="42999">
              <a:srgbClr val="00B0F0">
                <a:alpha val="43000"/>
              </a:srgbClr>
            </a:gs>
            <a:gs pos="58000">
              <a:srgbClr val="000082"/>
            </a:gs>
            <a:gs pos="72000">
              <a:srgbClr val="92D050">
                <a:alpha val="39000"/>
              </a:srgbClr>
            </a:gs>
            <a:gs pos="87000">
              <a:srgbClr val="000082"/>
            </a:gs>
            <a:gs pos="100000">
              <a:srgbClr val="FFC000">
                <a:alpha val="41000"/>
              </a:srgb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736598" y="1412720"/>
            <a:ext cx="8300022" cy="2016280"/>
          </a:xfrm>
        </p:spPr>
        <p:txBody>
          <a:bodyPr>
            <a:noAutofit/>
          </a:bodyPr>
          <a:lstStyle/>
          <a:p>
            <a:r>
              <a:rPr lang="fr-FR" sz="5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Conseils pour créer et assurer une présentation efficace</a:t>
            </a:r>
            <a:endParaRPr lang="ar-JO" sz="5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Program Files (x86)\Microsoft Office\MEDIA\CAGCAT10\j0299125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2775" y="3933070"/>
            <a:ext cx="1100023" cy="1805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07681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82"/>
            </a:gs>
            <a:gs pos="13000">
              <a:schemeClr val="accent2">
                <a:lumMod val="60000"/>
                <a:lumOff val="40000"/>
                <a:alpha val="50000"/>
              </a:schemeClr>
            </a:gs>
            <a:gs pos="28000">
              <a:srgbClr val="000082"/>
            </a:gs>
            <a:gs pos="42999">
              <a:srgbClr val="00B0F0">
                <a:alpha val="43000"/>
              </a:srgbClr>
            </a:gs>
            <a:gs pos="58000">
              <a:srgbClr val="000082"/>
            </a:gs>
            <a:gs pos="72000">
              <a:srgbClr val="92D050">
                <a:alpha val="39000"/>
              </a:srgbClr>
            </a:gs>
            <a:gs pos="87000">
              <a:srgbClr val="000082"/>
            </a:gs>
            <a:gs pos="100000">
              <a:srgbClr val="FFC000">
                <a:alpha val="41000"/>
              </a:srgb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b="1" dirty="0">
                <a:solidFill>
                  <a:schemeClr val="bg1"/>
                </a:solidFill>
                <a:latin typeface="Times New Roman"/>
                <a:cs typeface="Times New Roman"/>
              </a:rPr>
              <a:t>Vérifiez l'orthographe et la grammaire</a:t>
            </a:r>
            <a:endParaRPr lang="ar-SA" b="1" i="0" u="none" strike="noStrike" baseline="0" dirty="0" smtClean="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539440" y="2636890"/>
            <a:ext cx="8229600" cy="4525963"/>
          </a:xfrm>
        </p:spPr>
        <p:txBody>
          <a:bodyPr/>
          <a:lstStyle/>
          <a:p>
            <a:pPr marL="0" marR="0" lvl="0" indent="0" rtl="0">
              <a:buNone/>
            </a:pPr>
            <a:r>
              <a:rPr lang="fr-FR" b="1" dirty="0">
                <a:solidFill>
                  <a:srgbClr val="FFC000"/>
                </a:solidFill>
                <a:latin typeface="Times New Roman"/>
                <a:cs typeface="Times New Roman"/>
              </a:rPr>
              <a:t>Pour gagner tout en conservant le respect de votre audience, toujours vérifier l'orthographe et la grammaire dans votre présentation.</a:t>
            </a:r>
          </a:p>
          <a:p>
            <a:pPr marL="0" marR="0" lvl="0" indent="0" rtl="0">
              <a:buNone/>
            </a:pPr>
            <a:endParaRPr lang="ar-SA" b="1" i="0" u="none" strike="noStrike" baseline="0" dirty="0" smtClean="0">
              <a:solidFill>
                <a:srgbClr val="FFC000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2187772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82"/>
            </a:gs>
            <a:gs pos="13000">
              <a:schemeClr val="accent2">
                <a:lumMod val="60000"/>
                <a:lumOff val="40000"/>
                <a:alpha val="50000"/>
              </a:schemeClr>
            </a:gs>
            <a:gs pos="28000">
              <a:srgbClr val="000082"/>
            </a:gs>
            <a:gs pos="42999">
              <a:srgbClr val="00B0F0">
                <a:alpha val="43000"/>
              </a:srgbClr>
            </a:gs>
            <a:gs pos="58000">
              <a:srgbClr val="000082"/>
            </a:gs>
            <a:gs pos="72000">
              <a:srgbClr val="92D050">
                <a:alpha val="39000"/>
              </a:srgbClr>
            </a:gs>
            <a:gs pos="87000">
              <a:srgbClr val="000082"/>
            </a:gs>
            <a:gs pos="100000">
              <a:srgbClr val="FFC000">
                <a:alpha val="41000"/>
              </a:srgb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وان 3"/>
          <p:cNvSpPr>
            <a:spLocks noGrp="1"/>
          </p:cNvSpPr>
          <p:nvPr>
            <p:ph type="title"/>
          </p:nvPr>
        </p:nvSpPr>
        <p:spPr>
          <a:xfrm>
            <a:off x="395420" y="2852920"/>
            <a:ext cx="8229600" cy="1143000"/>
          </a:xfrm>
        </p:spPr>
        <p:txBody>
          <a:bodyPr>
            <a:normAutofit/>
          </a:bodyPr>
          <a:lstStyle/>
          <a:p>
            <a:r>
              <a:rPr lang="en-US" sz="5400" smtClean="0">
                <a:solidFill>
                  <a:srgbClr val="FFC000"/>
                </a:solidFill>
              </a:rPr>
              <a:t>Merci</a:t>
            </a:r>
            <a:endParaRPr lang="ar-JO" sz="54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17505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82"/>
            </a:gs>
            <a:gs pos="13000">
              <a:schemeClr val="accent2">
                <a:lumMod val="60000"/>
                <a:lumOff val="40000"/>
                <a:alpha val="50000"/>
              </a:schemeClr>
            </a:gs>
            <a:gs pos="28000">
              <a:srgbClr val="000082"/>
            </a:gs>
            <a:gs pos="42999">
              <a:srgbClr val="00B0F0">
                <a:alpha val="43000"/>
              </a:srgbClr>
            </a:gs>
            <a:gs pos="58000">
              <a:srgbClr val="000082"/>
            </a:gs>
            <a:gs pos="72000">
              <a:srgbClr val="92D050">
                <a:alpha val="39000"/>
              </a:srgbClr>
            </a:gs>
            <a:gs pos="87000">
              <a:srgbClr val="000082"/>
            </a:gs>
            <a:gs pos="100000">
              <a:srgbClr val="FFC000">
                <a:alpha val="41000"/>
              </a:srgb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736598" y="1412720"/>
            <a:ext cx="8300022" cy="2016280"/>
          </a:xfrm>
        </p:spPr>
        <p:txBody>
          <a:bodyPr>
            <a:noAutofit/>
          </a:bodyPr>
          <a:lstStyle/>
          <a:p>
            <a:r>
              <a:rPr lang="fr-FR" sz="5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Suivez les c</a:t>
            </a:r>
            <a:r>
              <a:rPr lang="fr-FR" sz="5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onseils </a:t>
            </a:r>
            <a:r>
              <a:rPr lang="fr-FR" sz="5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pour créer et assurer une présentation efficace</a:t>
            </a:r>
            <a:endParaRPr lang="ar-JO" sz="5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25253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82"/>
            </a:gs>
            <a:gs pos="13000">
              <a:schemeClr val="accent2">
                <a:lumMod val="60000"/>
                <a:lumOff val="40000"/>
                <a:alpha val="50000"/>
              </a:schemeClr>
            </a:gs>
            <a:gs pos="28000">
              <a:srgbClr val="000082"/>
            </a:gs>
            <a:gs pos="42999">
              <a:srgbClr val="00B0F0">
                <a:alpha val="43000"/>
              </a:srgbClr>
            </a:gs>
            <a:gs pos="58000">
              <a:srgbClr val="000082"/>
            </a:gs>
            <a:gs pos="72000">
              <a:srgbClr val="92D050">
                <a:alpha val="39000"/>
              </a:srgbClr>
            </a:gs>
            <a:gs pos="87000">
              <a:srgbClr val="000082"/>
            </a:gs>
            <a:gs pos="100000">
              <a:srgbClr val="FFC000">
                <a:alpha val="41000"/>
              </a:srgb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67430" y="548600"/>
            <a:ext cx="8229600" cy="1143000"/>
          </a:xfrm>
        </p:spPr>
        <p:txBody>
          <a:bodyPr>
            <a:noAutofit/>
          </a:bodyPr>
          <a:lstStyle/>
          <a:p>
            <a:r>
              <a:rPr lang="fr-FR" b="1" dirty="0">
                <a:solidFill>
                  <a:schemeClr val="bg1"/>
                </a:solidFill>
                <a:latin typeface="Times New Roman"/>
                <a:cs typeface="Times New Roman"/>
              </a:rPr>
              <a:t>Réduire le nombre de diapositives</a:t>
            </a:r>
            <a:endParaRPr lang="ar-SA" b="1" i="0" u="none" strike="noStrike" baseline="0" dirty="0" smtClean="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67430" y="2492870"/>
            <a:ext cx="8229600" cy="1900809"/>
          </a:xfrm>
        </p:spPr>
        <p:txBody>
          <a:bodyPr>
            <a:normAutofit fontScale="92500" lnSpcReduction="20000"/>
          </a:bodyPr>
          <a:lstStyle/>
          <a:p>
            <a:pPr marR="0" lvl="0" rtl="0"/>
            <a:r>
              <a:rPr lang="fr-FR" sz="3600" b="1" dirty="0">
                <a:solidFill>
                  <a:srgbClr val="FFC000"/>
                </a:solidFill>
                <a:latin typeface="Times New Roman"/>
                <a:cs typeface="Times New Roman"/>
              </a:rPr>
              <a:t>Mettre à jour un message clair et conserver votre public attentif et intéressé, réduisez le nombre de diapositives dans votre présentation au minimum</a:t>
            </a:r>
            <a:r>
              <a:rPr lang="fr-FR" b="1" dirty="0">
                <a:solidFill>
                  <a:srgbClr val="FFC000"/>
                </a:solidFill>
                <a:latin typeface="Times New Roman"/>
                <a:cs typeface="Times New Roman"/>
              </a:rPr>
              <a:t>.</a:t>
            </a:r>
          </a:p>
          <a:p>
            <a:pPr marR="0" lvl="0" rtl="0"/>
            <a:endParaRPr lang="ar-SA" b="1" i="0" u="none" strike="noStrike" baseline="0" dirty="0" smtClean="0">
              <a:solidFill>
                <a:srgbClr val="FFC000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50713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82"/>
            </a:gs>
            <a:gs pos="13000">
              <a:schemeClr val="accent2">
                <a:lumMod val="60000"/>
                <a:lumOff val="40000"/>
                <a:alpha val="50000"/>
              </a:schemeClr>
            </a:gs>
            <a:gs pos="28000">
              <a:srgbClr val="000082"/>
            </a:gs>
            <a:gs pos="42999">
              <a:srgbClr val="00B0F0">
                <a:alpha val="43000"/>
              </a:srgbClr>
            </a:gs>
            <a:gs pos="58000">
              <a:srgbClr val="000082"/>
            </a:gs>
            <a:gs pos="72000">
              <a:srgbClr val="92D050">
                <a:alpha val="39000"/>
              </a:srgbClr>
            </a:gs>
            <a:gs pos="87000">
              <a:srgbClr val="000082"/>
            </a:gs>
            <a:gs pos="100000">
              <a:srgbClr val="FFC000">
                <a:alpha val="41000"/>
              </a:srgb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solidFill>
                  <a:schemeClr val="bg1"/>
                </a:solidFill>
                <a:latin typeface="Times New Roman"/>
                <a:cs typeface="Times New Roman"/>
              </a:rPr>
              <a:t>Choix du taille de police</a:t>
            </a:r>
            <a:endParaRPr lang="ar-SA" b="1" i="0" u="none" strike="noStrike" baseline="0" dirty="0" smtClean="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67430" y="1988800"/>
            <a:ext cx="8229600" cy="3269000"/>
          </a:xfrm>
        </p:spPr>
        <p:txBody>
          <a:bodyPr/>
          <a:lstStyle/>
          <a:p>
            <a:pPr rtl="0"/>
            <a:r>
              <a:rPr lang="fr-FR" b="1" dirty="0">
                <a:solidFill>
                  <a:srgbClr val="FFC000"/>
                </a:solidFill>
                <a:latin typeface="Times New Roman"/>
                <a:cs typeface="Times New Roman"/>
              </a:rPr>
              <a:t>Choisissez une taille de police que votre public peut lire de loin</a:t>
            </a:r>
            <a:r>
              <a:rPr lang="fr-FR" b="1" dirty="0" smtClean="0">
                <a:solidFill>
                  <a:srgbClr val="FFC000"/>
                </a:solidFill>
                <a:latin typeface="Times New Roman"/>
                <a:cs typeface="Times New Roman"/>
              </a:rPr>
              <a:t>.</a:t>
            </a:r>
          </a:p>
          <a:p>
            <a:pPr marL="0" indent="0" rtl="0">
              <a:buNone/>
            </a:pPr>
            <a:endParaRPr lang="fr-FR" b="1" dirty="0">
              <a:solidFill>
                <a:srgbClr val="FFC000"/>
              </a:solidFill>
              <a:latin typeface="Times New Roman"/>
              <a:cs typeface="Times New Roman"/>
            </a:endParaRPr>
          </a:p>
          <a:p>
            <a:pPr rtl="0"/>
            <a:r>
              <a:rPr lang="fr-FR" b="1" dirty="0">
                <a:solidFill>
                  <a:srgbClr val="FFC000"/>
                </a:solidFill>
                <a:latin typeface="Times New Roman"/>
                <a:cs typeface="Times New Roman"/>
              </a:rPr>
              <a:t>Le choix de la taille de police appropriée favorise la compréhension de votre message.</a:t>
            </a:r>
          </a:p>
          <a:p>
            <a:pPr marL="0" marR="0" lvl="0" indent="0" rtl="0">
              <a:buNone/>
            </a:pPr>
            <a:endParaRPr lang="ar-SA" b="1" i="0" u="none" strike="noStrike" baseline="0" dirty="0" smtClean="0">
              <a:solidFill>
                <a:srgbClr val="FFC000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8381519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82"/>
            </a:gs>
            <a:gs pos="13000">
              <a:schemeClr val="accent2">
                <a:lumMod val="60000"/>
                <a:lumOff val="40000"/>
                <a:alpha val="50000"/>
              </a:schemeClr>
            </a:gs>
            <a:gs pos="28000">
              <a:srgbClr val="000082"/>
            </a:gs>
            <a:gs pos="42999">
              <a:srgbClr val="00B0F0">
                <a:alpha val="43000"/>
              </a:srgbClr>
            </a:gs>
            <a:gs pos="58000">
              <a:srgbClr val="000082"/>
            </a:gs>
            <a:gs pos="72000">
              <a:srgbClr val="92D050">
                <a:alpha val="39000"/>
              </a:srgbClr>
            </a:gs>
            <a:gs pos="87000">
              <a:srgbClr val="000082"/>
            </a:gs>
            <a:gs pos="100000">
              <a:srgbClr val="FFC000">
                <a:alpha val="41000"/>
              </a:srgb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67430" y="188550"/>
            <a:ext cx="8229600" cy="1143000"/>
          </a:xfrm>
        </p:spPr>
        <p:txBody>
          <a:bodyPr/>
          <a:lstStyle/>
          <a:p>
            <a:r>
              <a:rPr lang="fr-FR" b="1" dirty="0">
                <a:solidFill>
                  <a:schemeClr val="bg1"/>
                </a:solidFill>
                <a:latin typeface="Times New Roman"/>
                <a:cs typeface="Times New Roman"/>
              </a:rPr>
              <a:t>Simplifiez votre texte </a:t>
            </a:r>
            <a:endParaRPr lang="ar-SA" b="1" i="0" u="none" strike="noStrike" baseline="0" dirty="0" smtClean="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435400" cy="4997240"/>
          </a:xfrm>
        </p:spPr>
        <p:txBody>
          <a:bodyPr>
            <a:normAutofit/>
          </a:bodyPr>
          <a:lstStyle/>
          <a:p>
            <a:pPr rtl="0"/>
            <a:r>
              <a:rPr lang="fr-FR" b="1" dirty="0">
                <a:solidFill>
                  <a:srgbClr val="FFC000"/>
                </a:solidFill>
                <a:latin typeface="Times New Roman"/>
                <a:cs typeface="Times New Roman"/>
              </a:rPr>
              <a:t>Utilisez des puces ou des phrases et essayez de conserver chaque à une seule ligne ; Autrement dit, sans habillage du texte.</a:t>
            </a:r>
          </a:p>
          <a:p>
            <a:pPr rtl="0"/>
            <a:r>
              <a:rPr lang="fr-FR" b="1" dirty="0">
                <a:solidFill>
                  <a:srgbClr val="FFC000"/>
                </a:solidFill>
                <a:latin typeface="Times New Roman"/>
                <a:cs typeface="Times New Roman"/>
              </a:rPr>
              <a:t>Il est préférable que votre public vous écoute présenter vos informations, plutôt qu'il ne lise l'écran.</a:t>
            </a:r>
          </a:p>
          <a:p>
            <a:pPr rtl="0"/>
            <a:r>
              <a:rPr lang="fr-FR" b="1" dirty="0">
                <a:solidFill>
                  <a:srgbClr val="FFC000"/>
                </a:solidFill>
                <a:latin typeface="Times New Roman"/>
                <a:cs typeface="Times New Roman"/>
              </a:rPr>
              <a:t>Certains projecteurs rognent les bords des diapositives, si bien que les phrases longues risquent d'être tronquées.</a:t>
            </a:r>
          </a:p>
          <a:p>
            <a:pPr marL="0" marR="0" lvl="0" indent="0" rtl="0">
              <a:buNone/>
            </a:pPr>
            <a:endParaRPr lang="ar-SA" b="1" i="0" u="none" strike="noStrike" baseline="0" dirty="0" smtClean="0">
              <a:solidFill>
                <a:srgbClr val="FFC000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4775604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82"/>
            </a:gs>
            <a:gs pos="13000">
              <a:schemeClr val="accent2">
                <a:lumMod val="60000"/>
                <a:lumOff val="40000"/>
                <a:alpha val="50000"/>
              </a:schemeClr>
            </a:gs>
            <a:gs pos="28000">
              <a:srgbClr val="000082"/>
            </a:gs>
            <a:gs pos="42999">
              <a:srgbClr val="00B0F0">
                <a:alpha val="43000"/>
              </a:srgbClr>
            </a:gs>
            <a:gs pos="58000">
              <a:srgbClr val="000082"/>
            </a:gs>
            <a:gs pos="72000">
              <a:srgbClr val="92D050">
                <a:alpha val="39000"/>
              </a:srgbClr>
            </a:gs>
            <a:gs pos="87000">
              <a:srgbClr val="000082"/>
            </a:gs>
            <a:gs pos="100000">
              <a:srgbClr val="FFC000">
                <a:alpha val="41000"/>
              </a:srgb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67430" y="332570"/>
            <a:ext cx="8229600" cy="1570142"/>
          </a:xfrm>
        </p:spPr>
        <p:txBody>
          <a:bodyPr anchor="t">
            <a:normAutofit/>
          </a:bodyPr>
          <a:lstStyle/>
          <a:p>
            <a:r>
              <a:rPr lang="fr-FR" sz="3600" b="1" dirty="0">
                <a:solidFill>
                  <a:schemeClr val="bg1"/>
                </a:solidFill>
                <a:latin typeface="Times New Roman"/>
                <a:cs typeface="Times New Roman"/>
              </a:rPr>
              <a:t>Utilisez des illustrations pour faire passer votre message</a:t>
            </a:r>
            <a:endParaRPr lang="ar-SA" sz="3600" b="1" i="0" u="none" strike="noStrike" baseline="0" dirty="0" smtClean="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67430" y="2060810"/>
            <a:ext cx="8229600" cy="4525963"/>
          </a:xfrm>
        </p:spPr>
        <p:txBody>
          <a:bodyPr/>
          <a:lstStyle/>
          <a:p>
            <a:pPr rtl="0"/>
            <a:r>
              <a:rPr lang="fr-FR" b="1" dirty="0">
                <a:solidFill>
                  <a:srgbClr val="FFC000"/>
                </a:solidFill>
                <a:latin typeface="Times New Roman"/>
                <a:cs typeface="Times New Roman"/>
              </a:rPr>
              <a:t>Utilisez des graphiques pour étayer votre propos. </a:t>
            </a:r>
            <a:endParaRPr lang="fr-FR" b="1" dirty="0" smtClean="0">
              <a:solidFill>
                <a:srgbClr val="FFC000"/>
              </a:solidFill>
              <a:latin typeface="Times New Roman"/>
              <a:cs typeface="Times New Roman"/>
            </a:endParaRPr>
          </a:p>
          <a:p>
            <a:pPr marL="0" indent="0" rtl="0">
              <a:buNone/>
            </a:pPr>
            <a:endParaRPr lang="fr-FR" b="1" dirty="0">
              <a:solidFill>
                <a:srgbClr val="FFC000"/>
              </a:solidFill>
              <a:latin typeface="Times New Roman"/>
              <a:cs typeface="Times New Roman"/>
            </a:endParaRPr>
          </a:p>
          <a:p>
            <a:pPr rtl="0"/>
            <a:r>
              <a:rPr lang="fr-FR" b="1" dirty="0">
                <a:solidFill>
                  <a:srgbClr val="FFC000"/>
                </a:solidFill>
                <a:latin typeface="Times New Roman"/>
                <a:cs typeface="Times New Roman"/>
              </a:rPr>
              <a:t>Toutefois, ne submergez pas votre public en ajoutant trop de graphiques à une diapositive.</a:t>
            </a:r>
          </a:p>
          <a:p>
            <a:pPr marL="0" marR="0" lvl="0" indent="0" rtl="0">
              <a:buNone/>
            </a:pPr>
            <a:endParaRPr lang="fr-FR" b="1" dirty="0">
              <a:solidFill>
                <a:srgbClr val="FFC000"/>
              </a:solidFill>
              <a:latin typeface="Times New Roman"/>
              <a:cs typeface="Times New Roman"/>
            </a:endParaRPr>
          </a:p>
          <a:p>
            <a:pPr marL="0" marR="0" lvl="0" indent="0" rtl="0">
              <a:buNone/>
            </a:pPr>
            <a:endParaRPr lang="ar-SA" b="1" i="0" u="none" strike="noStrike" baseline="0" dirty="0" smtClean="0">
              <a:solidFill>
                <a:srgbClr val="FFC000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5144324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82"/>
            </a:gs>
            <a:gs pos="13000">
              <a:schemeClr val="accent2">
                <a:lumMod val="60000"/>
                <a:lumOff val="40000"/>
                <a:alpha val="50000"/>
              </a:schemeClr>
            </a:gs>
            <a:gs pos="28000">
              <a:srgbClr val="000082"/>
            </a:gs>
            <a:gs pos="42999">
              <a:srgbClr val="00B0F0">
                <a:alpha val="43000"/>
              </a:srgbClr>
            </a:gs>
            <a:gs pos="58000">
              <a:srgbClr val="000082"/>
            </a:gs>
            <a:gs pos="72000">
              <a:srgbClr val="92D050">
                <a:alpha val="39000"/>
              </a:srgbClr>
            </a:gs>
            <a:gs pos="87000">
              <a:srgbClr val="000082"/>
            </a:gs>
            <a:gs pos="100000">
              <a:srgbClr val="FFC000">
                <a:alpha val="41000"/>
              </a:srgb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67430" y="62061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fr-FR" b="1" dirty="0">
                <a:solidFill>
                  <a:schemeClr val="bg1"/>
                </a:solidFill>
                <a:latin typeface="Times New Roman"/>
                <a:cs typeface="Times New Roman"/>
              </a:rPr>
              <a:t>Créez des légendes claires pour vos graphiques</a:t>
            </a:r>
            <a:endParaRPr lang="ar-SA" b="1" i="0" u="none" strike="noStrike" baseline="0" dirty="0" smtClean="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67430" y="2360587"/>
            <a:ext cx="8229600" cy="4525963"/>
          </a:xfrm>
        </p:spPr>
        <p:txBody>
          <a:bodyPr/>
          <a:lstStyle/>
          <a:p>
            <a:pPr marL="0" marR="0" lvl="0" indent="0" rtl="0">
              <a:buNone/>
            </a:pPr>
            <a:r>
              <a:rPr lang="fr-FR" b="1" dirty="0">
                <a:solidFill>
                  <a:srgbClr val="FFC000"/>
                </a:solidFill>
                <a:latin typeface="Times New Roman"/>
                <a:cs typeface="Times New Roman"/>
              </a:rPr>
              <a:t>Utilisez suffisamment de texte pour rendre intelligibles les éléments de légende dans les graphiques.</a:t>
            </a:r>
          </a:p>
          <a:p>
            <a:pPr marL="0" marR="0" lvl="0" indent="0" rtl="0">
              <a:buNone/>
            </a:pPr>
            <a:endParaRPr lang="ar-SA" b="1" i="0" u="none" strike="noStrike" baseline="0" dirty="0" smtClean="0">
              <a:solidFill>
                <a:srgbClr val="FFC000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4615872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82"/>
            </a:gs>
            <a:gs pos="13000">
              <a:schemeClr val="accent2">
                <a:lumMod val="60000"/>
                <a:lumOff val="40000"/>
                <a:alpha val="50000"/>
              </a:schemeClr>
            </a:gs>
            <a:gs pos="28000">
              <a:srgbClr val="000082"/>
            </a:gs>
            <a:gs pos="42999">
              <a:srgbClr val="00B0F0">
                <a:alpha val="43000"/>
              </a:srgbClr>
            </a:gs>
            <a:gs pos="58000">
              <a:srgbClr val="000082"/>
            </a:gs>
            <a:gs pos="72000">
              <a:srgbClr val="92D050">
                <a:alpha val="39000"/>
              </a:srgbClr>
            </a:gs>
            <a:gs pos="87000">
              <a:srgbClr val="000082"/>
            </a:gs>
            <a:gs pos="100000">
              <a:srgbClr val="FFC000">
                <a:alpha val="41000"/>
              </a:srgb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67430" y="4045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fr-FR" b="1" dirty="0">
                <a:solidFill>
                  <a:schemeClr val="bg1"/>
                </a:solidFill>
                <a:latin typeface="Times New Roman"/>
                <a:cs typeface="Times New Roman"/>
              </a:rPr>
              <a:t>Utilisez des arrière-plans discrets et cohérents pour les diapositives</a:t>
            </a:r>
            <a:endParaRPr lang="ar-SA" b="1" i="0" u="none" strike="noStrike" baseline="0" dirty="0" smtClean="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67430" y="2060810"/>
            <a:ext cx="8229600" cy="4525963"/>
          </a:xfrm>
        </p:spPr>
        <p:txBody>
          <a:bodyPr>
            <a:normAutofit/>
          </a:bodyPr>
          <a:lstStyle/>
          <a:p>
            <a:pPr marL="133650" marR="0" lvl="0" indent="0" rtl="0">
              <a:buNone/>
            </a:pPr>
            <a:r>
              <a:rPr lang="ar-SA" b="1" i="0" u="none" strike="noStrike" baseline="0" dirty="0" smtClean="0">
                <a:solidFill>
                  <a:srgbClr val="FFC000"/>
                </a:solidFill>
                <a:latin typeface="Times New Roman"/>
                <a:cs typeface="Times New Roman"/>
              </a:rPr>
              <a:t> </a:t>
            </a:r>
            <a:r>
              <a:rPr lang="fr-FR" b="1" dirty="0">
                <a:solidFill>
                  <a:srgbClr val="FFC000"/>
                </a:solidFill>
                <a:latin typeface="Times New Roman"/>
                <a:cs typeface="Times New Roman"/>
              </a:rPr>
              <a:t>Choisissez un attrayant et cohérents modèle ou thème qui n'est pas trop visuellement attrayante. Vous ne voulez pas l'arrière-plan ou la conception pour détournent votre message</a:t>
            </a:r>
            <a:endParaRPr lang="ar-SA" b="1" i="0" u="none" strike="noStrike" baseline="0" dirty="0" smtClean="0">
              <a:solidFill>
                <a:srgbClr val="FFC000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9717721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82"/>
            </a:gs>
            <a:gs pos="13000">
              <a:schemeClr val="accent2">
                <a:lumMod val="60000"/>
                <a:lumOff val="40000"/>
                <a:alpha val="50000"/>
              </a:schemeClr>
            </a:gs>
            <a:gs pos="28000">
              <a:srgbClr val="000082"/>
            </a:gs>
            <a:gs pos="42999">
              <a:srgbClr val="00B0F0">
                <a:alpha val="43000"/>
              </a:srgbClr>
            </a:gs>
            <a:gs pos="58000">
              <a:srgbClr val="000082"/>
            </a:gs>
            <a:gs pos="72000">
              <a:srgbClr val="92D050">
                <a:alpha val="39000"/>
              </a:srgbClr>
            </a:gs>
            <a:gs pos="87000">
              <a:srgbClr val="000082"/>
            </a:gs>
            <a:gs pos="100000">
              <a:srgbClr val="FFC000">
                <a:alpha val="41000"/>
              </a:srgb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67430" y="47659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fr-FR" b="1" dirty="0">
                <a:solidFill>
                  <a:schemeClr val="bg1"/>
                </a:solidFill>
                <a:latin typeface="Times New Roman"/>
                <a:cs typeface="Times New Roman"/>
              </a:rPr>
              <a:t>Utilisez des arrière-plans discrets et cohérents pour les diapositives</a:t>
            </a:r>
            <a:endParaRPr lang="ar-SA" b="1" i="0" u="none" strike="noStrike" baseline="0" dirty="0" smtClean="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67430" y="1988800"/>
            <a:ext cx="8229600" cy="4525963"/>
          </a:xfrm>
        </p:spPr>
        <p:txBody>
          <a:bodyPr>
            <a:normAutofit/>
          </a:bodyPr>
          <a:lstStyle/>
          <a:p>
            <a:pPr rtl="0"/>
            <a:r>
              <a:rPr lang="fr-FR" b="1" dirty="0">
                <a:solidFill>
                  <a:srgbClr val="FFC000"/>
                </a:solidFill>
                <a:latin typeface="Times New Roman"/>
                <a:cs typeface="Times New Roman"/>
              </a:rPr>
              <a:t>Utilisez un contraste important entre la couleur d'arrière-plan et la couleur du texte</a:t>
            </a:r>
            <a:r>
              <a:rPr lang="fr-FR" b="1" dirty="0" smtClean="0">
                <a:solidFill>
                  <a:srgbClr val="FFC000"/>
                </a:solidFill>
                <a:latin typeface="Times New Roman"/>
                <a:cs typeface="Times New Roman"/>
              </a:rPr>
              <a:t>.</a:t>
            </a:r>
          </a:p>
          <a:p>
            <a:pPr marL="0" indent="0" rtl="0">
              <a:buNone/>
            </a:pPr>
            <a:endParaRPr lang="fr-FR" b="1" dirty="0">
              <a:solidFill>
                <a:srgbClr val="FFC000"/>
              </a:solidFill>
              <a:latin typeface="Times New Roman"/>
              <a:cs typeface="Times New Roman"/>
            </a:endParaRPr>
          </a:p>
          <a:p>
            <a:pPr rtl="0"/>
            <a:r>
              <a:rPr lang="fr-FR" b="1" dirty="0">
                <a:solidFill>
                  <a:srgbClr val="FFC000"/>
                </a:solidFill>
                <a:latin typeface="Times New Roman"/>
                <a:cs typeface="Times New Roman"/>
              </a:rPr>
              <a:t>Thèmes définir automatiquement le contraste entre un arrière-plan clair avec texte en couleur foncé ou un arrière-plan sombre avec texte en couleur légère.</a:t>
            </a:r>
          </a:p>
          <a:p>
            <a:pPr marL="0" marR="0" lvl="0" indent="0" rtl="0">
              <a:buNone/>
            </a:pPr>
            <a:endParaRPr lang="ar-JO" b="1" i="0" u="none" strike="noStrike" baseline="0" dirty="0" smtClean="0">
              <a:solidFill>
                <a:srgbClr val="FFC000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422732152"/>
      </p:ext>
    </p:extLst>
  </p:cSld>
  <p:clrMapOvr>
    <a:masterClrMapping/>
  </p:clrMapOvr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309</Words>
  <Application>Microsoft Office PowerPoint</Application>
  <PresentationFormat>Affichage à l'écran (4:3)</PresentationFormat>
  <Paragraphs>27</Paragraphs>
  <Slides>11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5" baseType="lpstr">
      <vt:lpstr>Arial</vt:lpstr>
      <vt:lpstr>Calibri</vt:lpstr>
      <vt:lpstr>Times New Roman</vt:lpstr>
      <vt:lpstr>نسق Office</vt:lpstr>
      <vt:lpstr>Conseils pour créer et assurer une présentation efficace</vt:lpstr>
      <vt:lpstr>Suivez les conseils pour créer et assurer une présentation efficace</vt:lpstr>
      <vt:lpstr>Réduire le nombre de diapositives</vt:lpstr>
      <vt:lpstr>Choix du taille de police</vt:lpstr>
      <vt:lpstr>Simplifiez votre texte </vt:lpstr>
      <vt:lpstr>Utilisez des illustrations pour faire passer votre message</vt:lpstr>
      <vt:lpstr>Créez des légendes claires pour vos graphiques</vt:lpstr>
      <vt:lpstr>Utilisez des arrière-plans discrets et cohérents pour les diapositives</vt:lpstr>
      <vt:lpstr>Utilisez des arrière-plans discrets et cohérents pour les diapositives</vt:lpstr>
      <vt:lpstr>Vérifiez l'orthographe et la grammaire</vt:lpstr>
      <vt:lpstr>Merci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تلميحات لإنشاء عرض تقديمي فعال</dc:title>
  <dc:creator>ICDL</dc:creator>
  <cp:lastModifiedBy>rana.aish</cp:lastModifiedBy>
  <cp:revision>34</cp:revision>
  <dcterms:created xsi:type="dcterms:W3CDTF">2012-04-29T09:03:24Z</dcterms:created>
  <dcterms:modified xsi:type="dcterms:W3CDTF">2016-05-26T12:54:03Z</dcterms:modified>
</cp:coreProperties>
</file>