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4"/>
  </p:sldMasterIdLst>
  <p:notesMasterIdLst>
    <p:notesMasterId r:id="rId1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1pPr>
    <a:lvl2pPr marL="4572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2pPr>
    <a:lvl3pPr marL="9144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3pPr>
    <a:lvl4pPr marL="13716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4pPr>
    <a:lvl5pPr marL="18288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FFFF"/>
    <a:srgbClr val="CC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213"/>
    <p:restoredTop sz="90929"/>
  </p:normalViewPr>
  <p:slideViewPr>
    <p:cSldViewPr>
      <p:cViewPr varScale="1">
        <p:scale>
          <a:sx n="65" d="100"/>
          <a:sy n="65" d="100"/>
        </p:scale>
        <p:origin x="15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708DE70-6748-435C-B43B-4D7B67095C86}" type="datetimeFigureOut">
              <a:rPr lang="ar-JO" smtClean="0"/>
              <a:t>25/07/1437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67AFD27-D72C-48F0-B890-213E4E1CA18C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071987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FD27-D72C-48F0-B890-213E4E1CA18C}" type="slidenum">
              <a:rPr lang="ar-JO" smtClean="0"/>
              <a:t>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53395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55546-9C4C-4571-9491-B525ED56D520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5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26BCF-E67E-495A-86B0-A7A359ACC5A7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08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98050-7F49-4FE0-B211-2C68D962D37A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9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20D71-710F-4C66-8339-8D5FF6C3FA9E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5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90038-86A9-433E-8A3C-B3E28115E5DD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D85C2-68E6-4786-A8AE-A2DF060E4B7C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0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B449F-0A93-41F2-9595-6356C5B64373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39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95F27-26B2-4D5D-BF9D-2331B348A189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99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F1D5F-9D1C-4702-8F33-9EF8A71C8BA8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55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6838B-6A05-431E-837B-15C0844345F2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3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08F37-49E3-4B31-81D4-8C77CBE5910F}" type="slidenum">
              <a:rPr lang="en-US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61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100000">
              <a:srgbClr val="DDEBCF">
                <a:gamma/>
                <a:tint val="39216"/>
                <a:invGamma/>
              </a:srgbClr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F5B54868-BADD-4808-B793-0A731A5E4B00}" type="slidenum">
              <a:rPr lang="en-US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00" y="404580"/>
            <a:ext cx="8131745" cy="1359030"/>
          </a:xfrm>
        </p:spPr>
        <p:txBody>
          <a:bodyPr/>
          <a:lstStyle/>
          <a:p>
            <a:r>
              <a:rPr lang="en-US" dirty="0" smtClean="0"/>
              <a:t>Les avantages de l’utilisation de l’ordinateur dans l’apprentissage des langues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276840"/>
            <a:ext cx="9144000" cy="4953000"/>
          </a:xfrm>
        </p:spPr>
        <p:txBody>
          <a:bodyPr/>
          <a:lstStyle/>
          <a:p>
            <a:pPr algn="l"/>
            <a:r>
              <a:rPr lang="fr-FR" dirty="0" smtClean="0"/>
              <a:t>- </a:t>
            </a:r>
            <a:r>
              <a:rPr lang="fr-FR" dirty="0" smtClean="0">
                <a:solidFill>
                  <a:schemeClr val="accent6">
                    <a:lumMod val="50000"/>
                  </a:schemeClr>
                </a:solidFill>
              </a:rPr>
              <a:t>L’efficacité de l’apprentissage et la conservation de l’information pour une longue durée.</a:t>
            </a:r>
          </a:p>
          <a:p>
            <a:pPr algn="l"/>
            <a:r>
              <a:rPr lang="fr-FR" dirty="0" smtClean="0">
                <a:solidFill>
                  <a:schemeClr val="accent6">
                    <a:lumMod val="50000"/>
                  </a:schemeClr>
                </a:solidFill>
              </a:rPr>
              <a:t>- Prendre en considération les spécificités individuelles.</a:t>
            </a:r>
          </a:p>
          <a:p>
            <a:pPr algn="l"/>
            <a:r>
              <a:rPr lang="fr-FR" dirty="0" smtClean="0">
                <a:solidFill>
                  <a:schemeClr val="accent6">
                    <a:lumMod val="50000"/>
                  </a:schemeClr>
                </a:solidFill>
              </a:rPr>
              <a:t>- Résoudre le problème de la timidité.</a:t>
            </a:r>
          </a:p>
          <a:p>
            <a:pPr algn="l"/>
            <a:r>
              <a:rPr lang="fr-FR" dirty="0" smtClean="0">
                <a:solidFill>
                  <a:schemeClr val="accent6">
                    <a:lumMod val="50000"/>
                  </a:schemeClr>
                </a:solidFill>
              </a:rPr>
              <a:t>- Changer les rôles entre l’enseignant et l’apprenant.</a:t>
            </a:r>
          </a:p>
          <a:p>
            <a:pPr algn="l"/>
            <a:r>
              <a:rPr lang="fr-FR" dirty="0" smtClean="0">
                <a:solidFill>
                  <a:schemeClr val="accent6">
                    <a:lumMod val="50000"/>
                  </a:schemeClr>
                </a:solidFill>
              </a:rPr>
              <a:t>- La rétroaction instantanée.</a:t>
            </a:r>
          </a:p>
          <a:p>
            <a:pPr algn="l"/>
            <a:r>
              <a:rPr lang="fr-FR" dirty="0" smtClean="0">
                <a:solidFill>
                  <a:schemeClr val="accent6">
                    <a:lumMod val="50000"/>
                  </a:schemeClr>
                </a:solidFill>
              </a:rPr>
              <a:t>- Fournir des ressources humaines.</a:t>
            </a:r>
          </a:p>
          <a:p>
            <a:pPr algn="l"/>
            <a:endParaRPr lang="fr-FR" dirty="0" smtClean="0"/>
          </a:p>
          <a:p>
            <a:pPr algn="l"/>
            <a:r>
              <a:rPr lang="ar-SA" dirty="0" smtClean="0"/>
              <a:t> </a:t>
            </a:r>
            <a:endParaRPr lang="en-US" sz="3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460" y="548600"/>
            <a:ext cx="8137130" cy="2160300"/>
          </a:xfrm>
        </p:spPr>
        <p:txBody>
          <a:bodyPr/>
          <a:lstStyle/>
          <a:p>
            <a:r>
              <a:rPr lang="en-US" dirty="0" smtClean="0"/>
              <a:t>Les inconvénients </a:t>
            </a:r>
            <a:r>
              <a:rPr lang="fr-FR" dirty="0"/>
              <a:t>de l’utilisation de l’ordinateur dans l’apprentissage des langues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4409" y="3068950"/>
            <a:ext cx="8305800" cy="4724400"/>
          </a:xfrm>
        </p:spPr>
        <p:txBody>
          <a:bodyPr/>
          <a:lstStyle/>
          <a:p>
            <a:pPr algn="l"/>
            <a:r>
              <a:rPr lang="fr-FR" dirty="0" smtClean="0">
                <a:solidFill>
                  <a:srgbClr val="FF3399"/>
                </a:solidFill>
              </a:rPr>
              <a:t>- Coût élevée des ordinateurs et de ces logiciels.</a:t>
            </a:r>
          </a:p>
          <a:p>
            <a:pPr algn="l"/>
            <a:r>
              <a:rPr lang="fr-FR" dirty="0" smtClean="0">
                <a:solidFill>
                  <a:srgbClr val="FF3399"/>
                </a:solidFill>
              </a:rPr>
              <a:t>- Déshumanisation de l’acte d’apprentissage.</a:t>
            </a:r>
          </a:p>
          <a:p>
            <a:pPr algn="l"/>
            <a:r>
              <a:rPr lang="fr-FR" dirty="0" smtClean="0">
                <a:solidFill>
                  <a:srgbClr val="FF3399"/>
                </a:solidFill>
              </a:rPr>
              <a:t>- Impossibilité de dialoguer avec l’apprenant.</a:t>
            </a:r>
          </a:p>
          <a:p>
            <a:pPr algn="l"/>
            <a:r>
              <a:rPr lang="fr-FR" dirty="0" smtClean="0">
                <a:solidFill>
                  <a:srgbClr val="FF3399"/>
                </a:solidFill>
              </a:rPr>
              <a:t>- Une traduction linéaire ( impossibilité de comprendre le contexte de la langue)</a:t>
            </a:r>
          </a:p>
          <a:p>
            <a:pPr algn="l"/>
            <a:endParaRPr lang="fr-FR" dirty="0" smtClean="0">
              <a:solidFill>
                <a:srgbClr val="FF3399"/>
              </a:solidFill>
            </a:endParaRPr>
          </a:p>
          <a:p>
            <a:pPr algn="l"/>
            <a:r>
              <a:rPr lang="ar-SA" dirty="0" smtClean="0">
                <a:solidFill>
                  <a:srgbClr val="FF3399"/>
                </a:solidFill>
              </a:rPr>
              <a:t> </a:t>
            </a:r>
            <a:endParaRPr lang="en-US" sz="3600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560"/>
            <a:ext cx="8458200" cy="1492040"/>
          </a:xfrm>
        </p:spPr>
        <p:txBody>
          <a:bodyPr/>
          <a:lstStyle/>
          <a:p>
            <a:r>
              <a:rPr lang="en-US" dirty="0"/>
              <a:t>Les inconvénients </a:t>
            </a:r>
            <a:r>
              <a:rPr lang="fr-FR" dirty="0"/>
              <a:t>de l’utilisation de l’ordinateur dans l’apprentissage des langues</a:t>
            </a:r>
            <a:r>
              <a:rPr lang="en-US" dirty="0"/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47418" y="1984918"/>
            <a:ext cx="7217192" cy="4540511"/>
          </a:xfrm>
        </p:spPr>
        <p:txBody>
          <a:bodyPr/>
          <a:lstStyle/>
          <a:p>
            <a:pPr marL="0" indent="0" algn="l">
              <a:buNone/>
            </a:pPr>
            <a:r>
              <a:rPr lang="en-US" sz="3600" dirty="0" smtClean="0">
                <a:solidFill>
                  <a:schemeClr val="accent4"/>
                </a:solidFill>
              </a:rPr>
              <a:t>- </a:t>
            </a:r>
            <a:r>
              <a:rPr lang="en-US" sz="2800" dirty="0" smtClean="0">
                <a:solidFill>
                  <a:schemeClr val="accent4"/>
                </a:solidFill>
              </a:rPr>
              <a:t>L’enseignant a besoin de plus de temps et de sessions </a:t>
            </a:r>
            <a:r>
              <a:rPr lang="en-US" sz="2800" dirty="0" err="1" smtClean="0">
                <a:solidFill>
                  <a:schemeClr val="accent4"/>
                </a:solidFill>
              </a:rPr>
              <a:t>d’initiation</a:t>
            </a:r>
            <a:r>
              <a:rPr lang="en-US" sz="2800" dirty="0" smtClean="0">
                <a:solidFill>
                  <a:schemeClr val="accent4"/>
                </a:solidFill>
              </a:rPr>
              <a:t> pour apprendre à l’utiliser d’une manière efficace dans l’enseignement .</a:t>
            </a:r>
          </a:p>
          <a:p>
            <a:pPr marL="0" indent="0" algn="l">
              <a:buNone/>
            </a:pPr>
            <a:r>
              <a:rPr lang="fr-FR" sz="2800" dirty="0" smtClean="0">
                <a:solidFill>
                  <a:schemeClr val="accent4"/>
                </a:solidFill>
              </a:rPr>
              <a:t>- La </a:t>
            </a:r>
            <a:r>
              <a:rPr lang="fr-FR" sz="2800" dirty="0">
                <a:solidFill>
                  <a:schemeClr val="accent4"/>
                </a:solidFill>
              </a:rPr>
              <a:t>dépendance </a:t>
            </a:r>
            <a:r>
              <a:rPr lang="fr-FR" sz="2800" dirty="0" smtClean="0">
                <a:solidFill>
                  <a:schemeClr val="accent4"/>
                </a:solidFill>
              </a:rPr>
              <a:t>de </a:t>
            </a:r>
            <a:r>
              <a:rPr lang="fr-FR" sz="2800" dirty="0">
                <a:solidFill>
                  <a:schemeClr val="accent4"/>
                </a:solidFill>
              </a:rPr>
              <a:t>l'utilisation de </a:t>
            </a:r>
            <a:r>
              <a:rPr lang="fr-FR" sz="2800" dirty="0" smtClean="0">
                <a:solidFill>
                  <a:schemeClr val="accent4"/>
                </a:solidFill>
              </a:rPr>
              <a:t>l'ordinateur et ce qui s’en suit comme conséquences.</a:t>
            </a:r>
          </a:p>
          <a:p>
            <a:pPr marL="0" indent="0" algn="l">
              <a:buNone/>
            </a:pPr>
            <a:r>
              <a:rPr lang="fr-FR" sz="2800" dirty="0" smtClean="0">
                <a:solidFill>
                  <a:schemeClr val="accent4"/>
                </a:solidFill>
              </a:rPr>
              <a:t>- Risque de l’exposition des utilisateurs à des radiations électromagnétiques.</a:t>
            </a:r>
          </a:p>
          <a:p>
            <a:pPr marL="0" indent="0" algn="l">
              <a:buNone/>
            </a:pPr>
            <a:r>
              <a:rPr lang="fr-FR" sz="2800" dirty="0" smtClean="0">
                <a:solidFill>
                  <a:schemeClr val="accent4"/>
                </a:solidFill>
              </a:rPr>
              <a:t>- La récurrence des pannes subites aux ordinateurs.</a:t>
            </a:r>
            <a:endParaRPr lang="en-US" sz="2800" dirty="0">
              <a:solidFill>
                <a:schemeClr val="accent4"/>
              </a:solidFill>
            </a:endParaRPr>
          </a:p>
        </p:txBody>
      </p:sp>
      <p:pic>
        <p:nvPicPr>
          <p:cNvPr id="1026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2542"/>
            <a:ext cx="1552479" cy="172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Types de programmes d'apprentissage des langues par ordinateur</a:t>
            </a:r>
            <a:endParaRPr lang="en-US" dirty="0"/>
          </a:p>
        </p:txBody>
      </p:sp>
      <p:sp>
        <p:nvSpPr>
          <p:cNvPr id="2" name="ZoneTexte 1"/>
          <p:cNvSpPr txBox="1"/>
          <p:nvPr/>
        </p:nvSpPr>
        <p:spPr>
          <a:xfrm>
            <a:off x="395420" y="2708900"/>
            <a:ext cx="80627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fr-FR" sz="3200" b="1" dirty="0" smtClean="0">
                <a:solidFill>
                  <a:srgbClr val="FF3399"/>
                </a:solidFill>
              </a:rPr>
              <a:t>- Tutoriels ( Tutorials )</a:t>
            </a:r>
          </a:p>
          <a:p>
            <a:pPr algn="l">
              <a:lnSpc>
                <a:spcPct val="150000"/>
              </a:lnSpc>
            </a:pPr>
            <a:r>
              <a:rPr lang="fr-FR" sz="3200" b="1" dirty="0" smtClean="0">
                <a:solidFill>
                  <a:srgbClr val="FF3399"/>
                </a:solidFill>
              </a:rPr>
              <a:t>- Exercices ( Drills )</a:t>
            </a:r>
          </a:p>
          <a:p>
            <a:pPr algn="l">
              <a:lnSpc>
                <a:spcPct val="150000"/>
              </a:lnSpc>
            </a:pPr>
            <a:r>
              <a:rPr lang="fr-FR" sz="3200" b="1" dirty="0" smtClean="0">
                <a:solidFill>
                  <a:srgbClr val="FF3399"/>
                </a:solidFill>
              </a:rPr>
              <a:t> - Jeux pédagogiques ( Instructional Games )</a:t>
            </a:r>
          </a:p>
          <a:p>
            <a:pPr algn="l">
              <a:lnSpc>
                <a:spcPct val="150000"/>
              </a:lnSpc>
            </a:pPr>
            <a:r>
              <a:rPr lang="fr-FR" sz="3200" b="1" dirty="0" smtClean="0">
                <a:solidFill>
                  <a:srgbClr val="FF3399"/>
                </a:solidFill>
              </a:rPr>
              <a:t>-Programmes de la simulation et de l’imitation ( Simulations )  </a:t>
            </a:r>
            <a:endParaRPr lang="fr-FR" sz="3200" b="1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caractéristiques</a:t>
            </a:r>
            <a:r>
              <a:rPr lang="en-US" dirty="0" smtClean="0"/>
              <a:t> d’un bon </a:t>
            </a:r>
            <a:r>
              <a:rPr lang="en-US" dirty="0" err="1" smtClean="0"/>
              <a:t>logiciel</a:t>
            </a: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380" y="1981200"/>
            <a:ext cx="8350820" cy="4544230"/>
          </a:xfrm>
        </p:spPr>
        <p:txBody>
          <a:bodyPr/>
          <a:lstStyle/>
          <a:p>
            <a:pPr marL="0" indent="0" algn="l">
              <a:buNone/>
            </a:pPr>
            <a:r>
              <a:rPr lang="fr-FR" sz="3600" dirty="0" smtClean="0">
                <a:solidFill>
                  <a:srgbClr val="FF3399"/>
                </a:solidFill>
              </a:rPr>
              <a:t>- Couleurs attrayantes et appropriés.</a:t>
            </a:r>
          </a:p>
          <a:p>
            <a:pPr marL="0" indent="0" algn="l">
              <a:buNone/>
            </a:pPr>
            <a:r>
              <a:rPr lang="fr-FR" sz="3600" dirty="0" smtClean="0">
                <a:solidFill>
                  <a:srgbClr val="FF3399"/>
                </a:solidFill>
              </a:rPr>
              <a:t>- Extensions aide claires et non confuses.</a:t>
            </a:r>
          </a:p>
          <a:p>
            <a:pPr marL="0" indent="0" algn="l">
              <a:buNone/>
            </a:pPr>
            <a:r>
              <a:rPr lang="fr-FR" sz="3600" dirty="0" smtClean="0">
                <a:solidFill>
                  <a:srgbClr val="FF3399"/>
                </a:solidFill>
              </a:rPr>
              <a:t>- Phrases et images motivantes aux réponses des apprenants.</a:t>
            </a:r>
          </a:p>
          <a:p>
            <a:pPr marL="0" indent="0" algn="l">
              <a:buNone/>
            </a:pPr>
            <a:r>
              <a:rPr lang="fr-FR" sz="3600" dirty="0" smtClean="0">
                <a:solidFill>
                  <a:srgbClr val="FF3399"/>
                </a:solidFill>
              </a:rPr>
              <a:t>- Quitter un programme d’une manière facile et à tout moment.</a:t>
            </a:r>
          </a:p>
          <a:p>
            <a:pPr marL="0" indent="0" algn="l">
              <a:buNone/>
            </a:pPr>
            <a:endParaRPr lang="ar-SA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/>
              <a:t>caractéristiques</a:t>
            </a:r>
            <a:r>
              <a:rPr lang="en-US" dirty="0"/>
              <a:t> d’un bon </a:t>
            </a:r>
            <a:r>
              <a:rPr lang="en-US" dirty="0" err="1"/>
              <a:t>logiciel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dirty="0" smtClean="0">
                <a:solidFill>
                  <a:srgbClr val="FF0066"/>
                </a:solidFill>
              </a:rPr>
              <a:t>- Des </a:t>
            </a:r>
            <a:r>
              <a:rPr lang="en-US" sz="2800" dirty="0" err="1" smtClean="0">
                <a:solidFill>
                  <a:srgbClr val="FF0066"/>
                </a:solidFill>
              </a:rPr>
              <a:t>logiciels</a:t>
            </a:r>
            <a:r>
              <a:rPr lang="en-US" sz="2800" dirty="0" smtClean="0">
                <a:solidFill>
                  <a:srgbClr val="FF0066"/>
                </a:solidFill>
              </a:rPr>
              <a:t> à </a:t>
            </a:r>
            <a:r>
              <a:rPr lang="en-US" sz="2800" dirty="0" err="1" smtClean="0">
                <a:solidFill>
                  <a:srgbClr val="FF0066"/>
                </a:solidFill>
              </a:rPr>
              <a:t>objectis</a:t>
            </a:r>
            <a:r>
              <a:rPr lang="en-US" sz="2800" dirty="0" smtClean="0">
                <a:solidFill>
                  <a:srgbClr val="FF0066"/>
                </a:solidFill>
              </a:rPr>
              <a:t> précis.</a:t>
            </a:r>
          </a:p>
          <a:p>
            <a:pPr marL="0" indent="0" algn="l">
              <a:lnSpc>
                <a:spcPct val="90000"/>
              </a:lnSpc>
              <a:buNone/>
            </a:pPr>
            <a:r>
              <a:rPr lang="en-US" sz="2800" dirty="0" smtClean="0">
                <a:solidFill>
                  <a:srgbClr val="FF0066"/>
                </a:solidFill>
              </a:rPr>
              <a:t>- </a:t>
            </a:r>
            <a:r>
              <a:rPr lang="en-US" sz="2800" dirty="0" err="1" smtClean="0">
                <a:solidFill>
                  <a:srgbClr val="FF0066"/>
                </a:solidFill>
              </a:rPr>
              <a:t>Possibilité</a:t>
            </a:r>
            <a:r>
              <a:rPr lang="en-US" sz="2800" dirty="0" smtClean="0">
                <a:solidFill>
                  <a:srgbClr val="FF0066"/>
                </a:solidFill>
              </a:rPr>
              <a:t> </a:t>
            </a:r>
            <a:r>
              <a:rPr lang="en-US" sz="2800" dirty="0" err="1" smtClean="0">
                <a:solidFill>
                  <a:srgbClr val="FF0066"/>
                </a:solidFill>
              </a:rPr>
              <a:t>d’interaction</a:t>
            </a:r>
            <a:r>
              <a:rPr lang="en-US" sz="2800" dirty="0" smtClean="0">
                <a:solidFill>
                  <a:srgbClr val="FF0066"/>
                </a:solidFill>
              </a:rPr>
              <a:t> entre le </a:t>
            </a:r>
            <a:r>
              <a:rPr lang="en-US" sz="2800" dirty="0" err="1" smtClean="0">
                <a:solidFill>
                  <a:srgbClr val="FF0066"/>
                </a:solidFill>
              </a:rPr>
              <a:t>logiciel</a:t>
            </a:r>
            <a:r>
              <a:rPr lang="en-US" sz="2800" dirty="0" smtClean="0">
                <a:solidFill>
                  <a:srgbClr val="FF0066"/>
                </a:solidFill>
              </a:rPr>
              <a:t> et les </a:t>
            </a:r>
            <a:r>
              <a:rPr lang="en-US" sz="2800" dirty="0" err="1" smtClean="0">
                <a:solidFill>
                  <a:srgbClr val="FF0066"/>
                </a:solidFill>
              </a:rPr>
              <a:t>apprenants</a:t>
            </a:r>
            <a:r>
              <a:rPr lang="en-US" sz="2800" dirty="0" smtClean="0">
                <a:solidFill>
                  <a:srgbClr val="FF0066"/>
                </a:solidFill>
              </a:rPr>
              <a:t>.</a:t>
            </a:r>
          </a:p>
          <a:p>
            <a:pPr marL="0" indent="0" algn="l">
              <a:lnSpc>
                <a:spcPct val="90000"/>
              </a:lnSpc>
              <a:buNone/>
            </a:pPr>
            <a:r>
              <a:rPr lang="en-US" sz="2800" dirty="0" smtClean="0">
                <a:solidFill>
                  <a:srgbClr val="FF0066"/>
                </a:solidFill>
              </a:rPr>
              <a:t>- </a:t>
            </a:r>
            <a:r>
              <a:rPr lang="en-US" sz="2800" dirty="0" err="1" smtClean="0">
                <a:solidFill>
                  <a:srgbClr val="FF0066"/>
                </a:solidFill>
              </a:rPr>
              <a:t>Maitrise</a:t>
            </a:r>
            <a:r>
              <a:rPr lang="en-US" sz="2800" dirty="0" smtClean="0">
                <a:solidFill>
                  <a:srgbClr val="FF0066"/>
                </a:solidFill>
              </a:rPr>
              <a:t> des </a:t>
            </a:r>
            <a:r>
              <a:rPr lang="en-US" sz="2800" dirty="0" err="1" smtClean="0">
                <a:solidFill>
                  <a:srgbClr val="FF0066"/>
                </a:solidFill>
              </a:rPr>
              <a:t>difficultés</a:t>
            </a:r>
            <a:r>
              <a:rPr lang="en-US" sz="2800" dirty="0" smtClean="0">
                <a:solidFill>
                  <a:srgbClr val="FF0066"/>
                </a:solidFill>
              </a:rPr>
              <a:t> du </a:t>
            </a:r>
            <a:r>
              <a:rPr lang="en-US" sz="2800" dirty="0" err="1" smtClean="0">
                <a:solidFill>
                  <a:srgbClr val="FF0066"/>
                </a:solidFill>
              </a:rPr>
              <a:t>logiciel</a:t>
            </a:r>
            <a:r>
              <a:rPr lang="en-US" sz="2800" dirty="0" smtClean="0">
                <a:solidFill>
                  <a:srgbClr val="FF0066"/>
                </a:solidFill>
              </a:rPr>
              <a:t>.</a:t>
            </a:r>
          </a:p>
          <a:p>
            <a:pPr algn="l">
              <a:lnSpc>
                <a:spcPct val="90000"/>
              </a:lnSpc>
              <a:buFontTx/>
              <a:buChar char="-"/>
            </a:pPr>
            <a:r>
              <a:rPr lang="en-US" sz="2800" dirty="0" smtClean="0">
                <a:solidFill>
                  <a:srgbClr val="FF0066"/>
                </a:solidFill>
              </a:rPr>
              <a:t>Un </a:t>
            </a:r>
            <a:r>
              <a:rPr lang="en-US" sz="2800" dirty="0" err="1" smtClean="0">
                <a:solidFill>
                  <a:srgbClr val="FF0066"/>
                </a:solidFill>
              </a:rPr>
              <a:t>contenu</a:t>
            </a:r>
            <a:r>
              <a:rPr lang="en-US" sz="2800" dirty="0" smtClean="0">
                <a:solidFill>
                  <a:srgbClr val="FF0066"/>
                </a:solidFill>
              </a:rPr>
              <a:t> en </a:t>
            </a:r>
            <a:r>
              <a:rPr lang="en-US" sz="2800" dirty="0" err="1" smtClean="0">
                <a:solidFill>
                  <a:srgbClr val="FF0066"/>
                </a:solidFill>
              </a:rPr>
              <a:t>adéquation</a:t>
            </a:r>
            <a:r>
              <a:rPr lang="en-US" sz="2800" dirty="0" smtClean="0">
                <a:solidFill>
                  <a:srgbClr val="FF0066"/>
                </a:solidFill>
              </a:rPr>
              <a:t> avec le </a:t>
            </a:r>
            <a:r>
              <a:rPr lang="en-US" sz="2800" dirty="0" err="1" smtClean="0">
                <a:solidFill>
                  <a:srgbClr val="FF0066"/>
                </a:solidFill>
              </a:rPr>
              <a:t>niveau</a:t>
            </a:r>
            <a:r>
              <a:rPr lang="en-US" sz="2800" dirty="0" smtClean="0">
                <a:solidFill>
                  <a:srgbClr val="FF0066"/>
                </a:solidFill>
              </a:rPr>
              <a:t> </a:t>
            </a:r>
            <a:r>
              <a:rPr lang="en-US" sz="2800" dirty="0" err="1" smtClean="0">
                <a:solidFill>
                  <a:srgbClr val="FF0066"/>
                </a:solidFill>
              </a:rPr>
              <a:t>scolaire</a:t>
            </a:r>
            <a:r>
              <a:rPr lang="en-US" sz="2800" dirty="0" smtClean="0">
                <a:solidFill>
                  <a:srgbClr val="FF0066"/>
                </a:solidFill>
              </a:rPr>
              <a:t>.</a:t>
            </a:r>
          </a:p>
          <a:p>
            <a:pPr algn="l">
              <a:lnSpc>
                <a:spcPct val="90000"/>
              </a:lnSpc>
              <a:buFontTx/>
              <a:buChar char="-"/>
            </a:pPr>
            <a:r>
              <a:rPr lang="en-US" sz="2800" dirty="0" smtClean="0">
                <a:solidFill>
                  <a:srgbClr val="FF0066"/>
                </a:solidFill>
              </a:rPr>
              <a:t> - Ne </a:t>
            </a:r>
            <a:r>
              <a:rPr lang="en-US" sz="2800" dirty="0" err="1" smtClean="0">
                <a:solidFill>
                  <a:srgbClr val="FF0066"/>
                </a:solidFill>
              </a:rPr>
              <a:t>contient</a:t>
            </a:r>
            <a:r>
              <a:rPr lang="en-US" sz="2800" dirty="0" smtClean="0">
                <a:solidFill>
                  <a:srgbClr val="FF0066"/>
                </a:solidFill>
              </a:rPr>
              <a:t> pas des </a:t>
            </a:r>
            <a:r>
              <a:rPr lang="en-US" sz="2800" dirty="0" err="1">
                <a:solidFill>
                  <a:srgbClr val="FF0066"/>
                </a:solidFill>
              </a:rPr>
              <a:t>erreurs</a:t>
            </a:r>
            <a:r>
              <a:rPr lang="en-US" sz="2800" dirty="0">
                <a:solidFill>
                  <a:srgbClr val="FF0066"/>
                </a:solidFill>
              </a:rPr>
              <a:t> </a:t>
            </a:r>
            <a:r>
              <a:rPr lang="en-US" sz="2800" dirty="0" err="1" smtClean="0">
                <a:solidFill>
                  <a:srgbClr val="FF0066"/>
                </a:solidFill>
              </a:rPr>
              <a:t>linguistiques</a:t>
            </a:r>
            <a:r>
              <a:rPr lang="en-US" sz="2800" dirty="0" smtClean="0">
                <a:solidFill>
                  <a:srgbClr val="FF0066"/>
                </a:solidFill>
              </a:rPr>
              <a:t>.</a:t>
            </a:r>
          </a:p>
          <a:p>
            <a:pPr marL="0" indent="0" algn="l">
              <a:lnSpc>
                <a:spcPct val="90000"/>
              </a:lnSpc>
              <a:buNone/>
            </a:pPr>
            <a:r>
              <a:rPr lang="en-US" sz="2800" dirty="0" smtClean="0">
                <a:solidFill>
                  <a:srgbClr val="FF0066"/>
                </a:solidFill>
              </a:rPr>
              <a:t>- Des </a:t>
            </a:r>
            <a:r>
              <a:rPr lang="en-US" sz="2800" dirty="0" err="1" smtClean="0">
                <a:solidFill>
                  <a:srgbClr val="FF0066"/>
                </a:solidFill>
              </a:rPr>
              <a:t>contenus</a:t>
            </a:r>
            <a:r>
              <a:rPr lang="en-US" sz="2800" dirty="0" smtClean="0">
                <a:solidFill>
                  <a:srgbClr val="FF0066"/>
                </a:solidFill>
              </a:rPr>
              <a:t> </a:t>
            </a:r>
            <a:r>
              <a:rPr lang="en-US" sz="2800" dirty="0" err="1" smtClean="0">
                <a:solidFill>
                  <a:srgbClr val="FF0066"/>
                </a:solidFill>
              </a:rPr>
              <a:t>claires</a:t>
            </a:r>
            <a:r>
              <a:rPr lang="en-US" sz="2800" dirty="0" smtClean="0">
                <a:solidFill>
                  <a:srgbClr val="FF0066"/>
                </a:solidFill>
              </a:rPr>
              <a:t> et </a:t>
            </a:r>
            <a:r>
              <a:rPr lang="en-US" sz="2800" dirty="0" err="1" smtClean="0">
                <a:solidFill>
                  <a:srgbClr val="FF0066"/>
                </a:solidFill>
              </a:rPr>
              <a:t>espacés</a:t>
            </a:r>
            <a:r>
              <a:rPr lang="en-US" sz="2800" dirty="0" smtClean="0">
                <a:solidFill>
                  <a:srgbClr val="FF0066"/>
                </a:solidFill>
              </a:rPr>
              <a:t>.</a:t>
            </a:r>
            <a:endParaRPr lang="en-US" sz="28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21805" y="476590"/>
            <a:ext cx="7772400" cy="1143000"/>
          </a:xfrm>
        </p:spPr>
        <p:txBody>
          <a:bodyPr/>
          <a:lstStyle/>
          <a:p>
            <a:r>
              <a:rPr lang="en-US" dirty="0"/>
              <a:t>Les </a:t>
            </a:r>
            <a:r>
              <a:rPr lang="en-US" dirty="0" err="1"/>
              <a:t>caractéristiques</a:t>
            </a:r>
            <a:r>
              <a:rPr lang="en-US" dirty="0"/>
              <a:t> d’un bon </a:t>
            </a:r>
            <a:r>
              <a:rPr lang="en-US" dirty="0" err="1"/>
              <a:t>logiciel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430" y="1916790"/>
            <a:ext cx="8281150" cy="4400210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FF3399"/>
                </a:solidFill>
              </a:rPr>
              <a:t>- Un </a:t>
            </a:r>
            <a:r>
              <a:rPr lang="en-US" sz="2800" dirty="0" err="1" smtClean="0">
                <a:solidFill>
                  <a:srgbClr val="FF3399"/>
                </a:solidFill>
              </a:rPr>
              <a:t>nombre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réduit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d’icônes</a:t>
            </a:r>
            <a:r>
              <a:rPr lang="en-US" sz="2800" dirty="0" smtClean="0">
                <a:solidFill>
                  <a:srgbClr val="FF3399"/>
                </a:solidFill>
              </a:rPr>
              <a:t> pour ne pas </a:t>
            </a:r>
            <a:r>
              <a:rPr lang="en-US" sz="2800" dirty="0" err="1" smtClean="0">
                <a:solidFill>
                  <a:srgbClr val="FF3399"/>
                </a:solidFill>
              </a:rPr>
              <a:t>créer</a:t>
            </a:r>
            <a:r>
              <a:rPr lang="en-US" sz="2800" dirty="0" smtClean="0">
                <a:solidFill>
                  <a:srgbClr val="FF3399"/>
                </a:solidFill>
              </a:rPr>
              <a:t> des </a:t>
            </a:r>
            <a:r>
              <a:rPr lang="en-US" sz="2800" dirty="0" err="1" smtClean="0">
                <a:solidFill>
                  <a:srgbClr val="FF3399"/>
                </a:solidFill>
              </a:rPr>
              <a:t>disperssions</a:t>
            </a:r>
            <a:r>
              <a:rPr lang="en-US" sz="2800" dirty="0" smtClean="0">
                <a:solidFill>
                  <a:srgbClr val="FF3399"/>
                </a:solidFill>
              </a:rPr>
              <a:t>.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en-US" sz="2800" dirty="0" smtClean="0">
                <a:solidFill>
                  <a:srgbClr val="FF3399"/>
                </a:solidFill>
              </a:rPr>
              <a:t>- Presence </a:t>
            </a:r>
            <a:r>
              <a:rPr lang="en-US" sz="2800" dirty="0" err="1" smtClean="0">
                <a:solidFill>
                  <a:srgbClr val="FF3399"/>
                </a:solidFill>
              </a:rPr>
              <a:t>d’icône</a:t>
            </a:r>
            <a:r>
              <a:rPr lang="en-US" sz="2800" dirty="0" smtClean="0">
                <a:solidFill>
                  <a:srgbClr val="FF3399"/>
                </a:solidFill>
              </a:rPr>
              <a:t> de </a:t>
            </a:r>
            <a:r>
              <a:rPr lang="en-US" sz="2800" dirty="0" err="1" smtClean="0">
                <a:solidFill>
                  <a:srgbClr val="FF3399"/>
                </a:solidFill>
              </a:rPr>
              <a:t>soutien</a:t>
            </a:r>
            <a:r>
              <a:rPr lang="en-US" sz="2800" dirty="0" smtClean="0">
                <a:solidFill>
                  <a:srgbClr val="FF3399"/>
                </a:solidFill>
              </a:rPr>
              <a:t>.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en-US" sz="2800" dirty="0" smtClean="0">
                <a:solidFill>
                  <a:srgbClr val="FF3399"/>
                </a:solidFill>
              </a:rPr>
              <a:t>- </a:t>
            </a:r>
            <a:r>
              <a:rPr lang="en-US" sz="2800" dirty="0" err="1" smtClean="0">
                <a:solidFill>
                  <a:srgbClr val="FF3399"/>
                </a:solidFill>
              </a:rPr>
              <a:t>Période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d’affichage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relativement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courte</a:t>
            </a:r>
            <a:r>
              <a:rPr lang="en-US" sz="2800" dirty="0" smtClean="0">
                <a:solidFill>
                  <a:srgbClr val="FF3399"/>
                </a:solidFill>
              </a:rPr>
              <a:t> pour </a:t>
            </a:r>
            <a:r>
              <a:rPr lang="en-US" sz="2800" dirty="0" err="1" smtClean="0">
                <a:solidFill>
                  <a:srgbClr val="FF3399"/>
                </a:solidFill>
              </a:rPr>
              <a:t>éviter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l’ennui</a:t>
            </a:r>
            <a:r>
              <a:rPr lang="en-US" sz="2800" dirty="0" smtClean="0">
                <a:solidFill>
                  <a:srgbClr val="FF3399"/>
                </a:solidFill>
              </a:rPr>
              <a:t>.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en-US" sz="2800" dirty="0" smtClean="0">
                <a:solidFill>
                  <a:srgbClr val="FF3399"/>
                </a:solidFill>
              </a:rPr>
              <a:t>- </a:t>
            </a:r>
            <a:r>
              <a:rPr lang="en-US" sz="2800" dirty="0" err="1" smtClean="0">
                <a:solidFill>
                  <a:srgbClr val="FF3399"/>
                </a:solidFill>
              </a:rPr>
              <a:t>Permettre</a:t>
            </a:r>
            <a:r>
              <a:rPr lang="en-US" sz="2800" dirty="0" smtClean="0">
                <a:solidFill>
                  <a:srgbClr val="FF3399"/>
                </a:solidFill>
              </a:rPr>
              <a:t> à </a:t>
            </a:r>
            <a:r>
              <a:rPr lang="en-US" sz="2800" dirty="0" err="1" smtClean="0">
                <a:solidFill>
                  <a:srgbClr val="FF3399"/>
                </a:solidFill>
              </a:rPr>
              <a:t>l’apprenant</a:t>
            </a:r>
            <a:r>
              <a:rPr lang="en-US" sz="2800" dirty="0" smtClean="0">
                <a:solidFill>
                  <a:srgbClr val="FF3399"/>
                </a:solidFill>
              </a:rPr>
              <a:t> plus d’un </a:t>
            </a:r>
            <a:r>
              <a:rPr lang="en-US" sz="2800" dirty="0" err="1" smtClean="0">
                <a:solidFill>
                  <a:srgbClr val="FF3399"/>
                </a:solidFill>
              </a:rPr>
              <a:t>essaye</a:t>
            </a:r>
            <a:r>
              <a:rPr lang="en-US" sz="2800" dirty="0" smtClean="0">
                <a:solidFill>
                  <a:srgbClr val="FF3399"/>
                </a:solidFill>
              </a:rPr>
              <a:t> et de </a:t>
            </a:r>
            <a:r>
              <a:rPr lang="en-US" sz="2800" dirty="0" err="1" smtClean="0">
                <a:solidFill>
                  <a:srgbClr val="FF3399"/>
                </a:solidFill>
              </a:rPr>
              <a:t>pouvoir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transmettre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quand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qu’un</a:t>
            </a:r>
            <a:r>
              <a:rPr lang="en-US" sz="2800" dirty="0" smtClean="0">
                <a:solidFill>
                  <a:srgbClr val="FF3399"/>
                </a:solidFill>
              </a:rPr>
              <a:t> de </a:t>
            </a:r>
            <a:r>
              <a:rPr lang="en-US" sz="2800" dirty="0" err="1" smtClean="0">
                <a:solidFill>
                  <a:srgbClr val="FF3399"/>
                </a:solidFill>
              </a:rPr>
              <a:t>bonnes</a:t>
            </a:r>
            <a:r>
              <a:rPr lang="en-US" sz="2800" dirty="0" smtClean="0">
                <a:solidFill>
                  <a:srgbClr val="FF3399"/>
                </a:solidFill>
              </a:rPr>
              <a:t> </a:t>
            </a:r>
            <a:r>
              <a:rPr lang="en-US" sz="2800" dirty="0" err="1" smtClean="0">
                <a:solidFill>
                  <a:srgbClr val="FF3399"/>
                </a:solidFill>
              </a:rPr>
              <a:t>réponses</a:t>
            </a:r>
            <a:r>
              <a:rPr lang="en-US" sz="2800" dirty="0" smtClean="0">
                <a:solidFill>
                  <a:srgbClr val="FF3399"/>
                </a:solidFill>
              </a:rPr>
              <a:t>. </a:t>
            </a:r>
          </a:p>
          <a:p>
            <a:pPr algn="l">
              <a:lnSpc>
                <a:spcPct val="150000"/>
              </a:lnSpc>
              <a:buFontTx/>
              <a:buChar char="-"/>
            </a:pPr>
            <a:endParaRPr lang="en-US" sz="2800" dirty="0" smtClean="0"/>
          </a:p>
          <a:p>
            <a:pPr algn="l">
              <a:lnSpc>
                <a:spcPct val="90000"/>
              </a:lnSpc>
              <a:buFontTx/>
              <a:buChar char="-"/>
            </a:pPr>
            <a:endParaRPr lang="en-US" sz="2800" dirty="0" smtClean="0"/>
          </a:p>
          <a:p>
            <a:pPr marL="0" indent="0" algn="l">
              <a:lnSpc>
                <a:spcPct val="90000"/>
              </a:lnSpc>
              <a:buNone/>
            </a:pP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 (Arabic)"/>
      </a:majorFont>
      <a:minorFont>
        <a:latin typeface="Times New Roman"/>
        <a:ea typeface=""/>
        <a:cs typeface="Times New Roman (Arabic)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2048A72B3ED548A712A441B9AE4AB0" ma:contentTypeVersion="2" ma:contentTypeDescription="Create a new document." ma:contentTypeScope="" ma:versionID="e697ca5dcd1a6cfc96299a6569cf7d61">
  <xsd:schema xmlns:xsd="http://www.w3.org/2001/XMLSchema" xmlns:xs="http://www.w3.org/2001/XMLSchema" xmlns:p="http://schemas.microsoft.com/office/2006/metadata/properties" xmlns:ns1="http://schemas.microsoft.com/sharepoint/v3" xmlns:ns2="8d477b22-54f3-4b9a-bea0-465ece6f476e" targetNamespace="http://schemas.microsoft.com/office/2006/metadata/properties" ma:root="true" ma:fieldsID="e75f81ae20b6a82c7bd5c5ff10130b4d" ns1:_="" ns2:_="">
    <xsd:import namespace="http://schemas.microsoft.com/sharepoint/v3"/>
    <xsd:import namespace="8d477b22-54f3-4b9a-bea0-465ece6f476e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x0645__x0642__x0631__x0631__x0020__x0637__x0631__x0642__x0020__x0627__x0643__x062a__x0633__x0627__x0628__x0020__x0627__x0644__x0644__x063a__x0629__x0020__x0627__x0644__x062b__x0627__x0646__x064a__x0629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477b22-54f3-4b9a-bea0-465ece6f476e" elementFormDefault="qualified">
    <xsd:import namespace="http://schemas.microsoft.com/office/2006/documentManagement/types"/>
    <xsd:import namespace="http://schemas.microsoft.com/office/infopath/2007/PartnerControls"/>
    <xsd:element name="_x0645__x0642__x0631__x0631__x0020__x0637__x0631__x0642__x0020__x0627__x0643__x062a__x0633__x0627__x0628__x0020__x0627__x0644__x0644__x063a__x0629__x0020__x0627__x0644__x062b__x0627__x0646__x064a__x0629_" ma:index="10" nillable="true" ma:displayName="مقرر طرق اكتساب اللغة الثانية" ma:internalName="_x0645__x0642__x0631__x0631__x0020__x0637__x0631__x0642__x0020__x0627__x0643__x062a__x0633__x0627__x0628__x0020__x0627__x0644__x0644__x063a__x0629__x0020__x0627__x0644__x062b__x0627__x0646__x064a__x0629_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45__x0642__x0631__x0631__x0020__x0637__x0631__x0642__x0020__x0627__x0643__x062a__x0633__x0627__x0628__x0020__x0627__x0644__x0644__x063a__x0629__x0020__x0627__x0644__x062b__x0627__x0646__x064a__x0629_ xmlns="8d477b22-54f3-4b9a-bea0-465ece6f476e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BA65A0F-4274-4972-8C84-63619D6311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d477b22-54f3-4b9a-bea0-465ece6f47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3F9E65-7236-4A2F-822E-FD9E32F91FD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EDF91C-2986-4CC4-944C-AD5A3F7A2B17}">
  <ds:schemaRefs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8d477b22-54f3-4b9a-bea0-465ece6f476e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359</Words>
  <Application>Microsoft Office PowerPoint</Application>
  <PresentationFormat>Affichage à l'écran (4:3)</PresentationFormat>
  <Paragraphs>45</Paragraphs>
  <Slides>7</Slides>
  <Notes>1</Notes>
  <HiddenSlides>1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Times New Roman (Arabic)</vt:lpstr>
      <vt:lpstr>Default Design</vt:lpstr>
      <vt:lpstr>Les avantages de l’utilisation de l’ordinateur dans l’apprentissage des langues</vt:lpstr>
      <vt:lpstr>Les inconvénients de l’utilisation de l’ordinateur dans l’apprentissage des langues </vt:lpstr>
      <vt:lpstr>Les inconvénients de l’utilisation de l’ordinateur dans l’apprentissage des langues </vt:lpstr>
      <vt:lpstr>Types de programmes d'apprentissage des langues par ordinateur</vt:lpstr>
      <vt:lpstr>Les caractéristiques d’un bon logiciel</vt:lpstr>
      <vt:lpstr>Les caractéristiques d’un bon logiciel</vt:lpstr>
      <vt:lpstr>Les caractéristiques d’un bon logiciel</vt:lpstr>
    </vt:vector>
  </TitlesOfParts>
  <Company>Sa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إيجابيات استخدام الحاسوب</dc:title>
  <dc:creator>Sa</dc:creator>
  <cp:lastModifiedBy>PC1</cp:lastModifiedBy>
  <cp:revision>46</cp:revision>
  <dcterms:created xsi:type="dcterms:W3CDTF">2003-04-21T20:59:41Z</dcterms:created>
  <dcterms:modified xsi:type="dcterms:W3CDTF">2016-05-02T10:40:28Z</dcterms:modified>
</cp:coreProperties>
</file>