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660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ar-JO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81" d="100"/>
          <a:sy n="81" d="100"/>
        </p:scale>
        <p:origin x="105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F7D589F-23B7-46C3-BF5F-36680A75D5B9}" type="datetimeFigureOut">
              <a:rPr lang="ar-JO" smtClean="0"/>
              <a:t>26/07/1437</a:t>
            </a:fld>
            <a:endParaRPr lang="ar-JO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JO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0C6F081-65E2-43B2-BF9A-5BCAD27AA666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729523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ar-JO" smtClean="0">
                <a:solidFill>
                  <a:prstClr val="white"/>
                </a:solidFill>
              </a:rPr>
              <a:t>19/9/2010</a:t>
            </a:r>
            <a:endParaRPr lang="ar-JO">
              <a:solidFill>
                <a:prstClr val="white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ar-JO" smtClean="0">
                <a:solidFill>
                  <a:prstClr val="white"/>
                </a:solidFill>
              </a:rPr>
              <a:t>أجيال الحاسوب</a:t>
            </a:r>
            <a:endParaRPr lang="ar-JO">
              <a:solidFill>
                <a:prstClr val="white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‹N°›</a:t>
            </a:fld>
            <a:endParaRPr lang="ar-J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68967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ar-JO" smtClean="0">
                <a:solidFill>
                  <a:prstClr val="white"/>
                </a:solidFill>
              </a:rPr>
              <a:t>19/9/2010</a:t>
            </a:r>
            <a:endParaRPr lang="ar-JO">
              <a:solidFill>
                <a:prstClr val="white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ar-JO" smtClean="0">
                <a:solidFill>
                  <a:prstClr val="white"/>
                </a:solidFill>
              </a:rPr>
              <a:t>أجيال الحاسوب</a:t>
            </a:r>
            <a:endParaRPr lang="ar-JO">
              <a:solidFill>
                <a:prstClr val="white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‹N°›</a:t>
            </a:fld>
            <a:endParaRPr lang="ar-J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12540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انقر لتحرير نمط العنوان الرئيسي</a:t>
            </a:r>
            <a:endParaRPr lang="ar-JO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644008" y="155679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7544" y="155679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dirty="0" smtClean="0"/>
              <a:t>انقر لتحرير أنماط النص الرئيسي</a:t>
            </a:r>
          </a:p>
          <a:p>
            <a:pPr lvl="1"/>
            <a:r>
              <a:rPr lang="ar-SA" dirty="0" smtClean="0"/>
              <a:t>المستوى الثاني</a:t>
            </a:r>
          </a:p>
          <a:p>
            <a:pPr lvl="2"/>
            <a:r>
              <a:rPr lang="ar-SA" dirty="0" smtClean="0"/>
              <a:t>المستوى الثالث</a:t>
            </a:r>
          </a:p>
          <a:p>
            <a:pPr lvl="3"/>
            <a:r>
              <a:rPr lang="ar-SA" dirty="0" smtClean="0"/>
              <a:t>المستوى الرابع</a:t>
            </a:r>
          </a:p>
          <a:p>
            <a:pPr lvl="4"/>
            <a:r>
              <a:rPr lang="ar-SA" dirty="0" smtClean="0"/>
              <a:t>المستوى الخامس</a:t>
            </a:r>
            <a:endParaRPr lang="ar-JO" dirty="0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JO" smtClean="0">
                <a:solidFill>
                  <a:prstClr val="white"/>
                </a:solidFill>
              </a:rPr>
              <a:t>19/9/2010</a:t>
            </a:r>
            <a:endParaRPr lang="ar-JO">
              <a:solidFill>
                <a:prstClr val="white"/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JO" smtClean="0">
                <a:solidFill>
                  <a:prstClr val="white"/>
                </a:solidFill>
              </a:rPr>
              <a:t>أجيال الحاسوب</a:t>
            </a:r>
            <a:endParaRPr lang="ar-JO">
              <a:solidFill>
                <a:prstClr val="white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‹N°›</a:t>
            </a:fld>
            <a:endParaRPr lang="ar-J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52045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خطيط مخص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JO" smtClean="0">
                <a:solidFill>
                  <a:prstClr val="white"/>
                </a:solidFill>
              </a:rPr>
              <a:t>19/9/2010</a:t>
            </a:r>
            <a:endParaRPr lang="ar-JO">
              <a:solidFill>
                <a:prstClr val="white"/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JO" smtClean="0">
                <a:solidFill>
                  <a:prstClr val="white"/>
                </a:solidFill>
              </a:rPr>
              <a:t>أجيال الحاسوب</a:t>
            </a:r>
            <a:endParaRPr lang="ar-JO">
              <a:solidFill>
                <a:prstClr val="white"/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‹N°›</a:t>
            </a:fld>
            <a:endParaRPr lang="ar-JO">
              <a:solidFill>
                <a:prstClr val="white"/>
              </a:solidFill>
            </a:endParaRPr>
          </a:p>
        </p:txBody>
      </p:sp>
      <p:sp>
        <p:nvSpPr>
          <p:cNvPr id="7" name="عنصر نائب للنص 6"/>
          <p:cNvSpPr>
            <a:spLocks noGrp="1"/>
          </p:cNvSpPr>
          <p:nvPr>
            <p:ph type="body" sz="quarter" idx="13"/>
          </p:nvPr>
        </p:nvSpPr>
        <p:spPr>
          <a:xfrm>
            <a:off x="4932363" y="2205038"/>
            <a:ext cx="3744093" cy="3095625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9" name="عنصر نائب للقصاصة الفنية 8"/>
          <p:cNvSpPr>
            <a:spLocks noGrp="1"/>
          </p:cNvSpPr>
          <p:nvPr>
            <p:ph type="clipArt" sz="quarter" idx="14"/>
          </p:nvPr>
        </p:nvSpPr>
        <p:spPr>
          <a:xfrm>
            <a:off x="395288" y="2205038"/>
            <a:ext cx="3816350" cy="3168650"/>
          </a:xfrm>
        </p:spPr>
        <p:txBody>
          <a:bodyPr/>
          <a:lstStyle/>
          <a:p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512278267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r>
              <a:rPr lang="ar-JO" smtClean="0">
                <a:solidFill>
                  <a:prstClr val="white"/>
                </a:solidFill>
              </a:rPr>
              <a:t>19/9/2010</a:t>
            </a:r>
            <a:endParaRPr lang="ar-JO">
              <a:solidFill>
                <a:prstClr val="white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ar-JO" smtClean="0">
                <a:solidFill>
                  <a:prstClr val="white"/>
                </a:solidFill>
              </a:rPr>
              <a:t>أجيال الحاسوب</a:t>
            </a:r>
            <a:endParaRPr lang="ar-JO">
              <a:solidFill>
                <a:prstClr val="white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‹N°›</a:t>
            </a:fld>
            <a:endParaRPr lang="ar-J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911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</p:sldLayoutIdLst>
  <p:transition>
    <p:dissolve/>
  </p:transition>
  <p:hf hdr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99592" y="1340768"/>
            <a:ext cx="7772400" cy="1470025"/>
          </a:xfrm>
          <a:ln>
            <a:noFill/>
          </a:ln>
        </p:spPr>
        <p:txBody>
          <a:bodyPr>
            <a:normAutofit/>
          </a:bodyPr>
          <a:lstStyle/>
          <a:p>
            <a:r>
              <a:rPr lang="fr-FR" sz="4800" dirty="0" smtClean="0"/>
              <a:t>Générations de l’ordinateur</a:t>
            </a:r>
            <a:endParaRPr lang="ar-JO" sz="4800" dirty="0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JO" smtClean="0">
                <a:solidFill>
                  <a:prstClr val="white"/>
                </a:solidFill>
              </a:rPr>
              <a:t>19/9/2010</a:t>
            </a:r>
            <a:endParaRPr lang="ar-JO">
              <a:solidFill>
                <a:prstClr val="white"/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>
                <a:solidFill>
                  <a:prstClr val="white"/>
                </a:solidFill>
              </a:rPr>
              <a:t>Générations de l’ordinateur</a:t>
            </a:r>
            <a:endParaRPr lang="ar-JO" dirty="0">
              <a:solidFill>
                <a:prstClr val="white"/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1</a:t>
            </a:fld>
            <a:endParaRPr lang="ar-J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08745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87313" algn="l" defTabSz="714375">
              <a:lnSpc>
                <a:spcPct val="90000"/>
              </a:lnSpc>
              <a:spcBef>
                <a:spcPct val="20000"/>
              </a:spcBef>
            </a:pPr>
            <a:r>
              <a:rPr lang="fr-FR" b="1" dirty="0" smtClean="0">
                <a:solidFill>
                  <a:schemeClr val="bg1"/>
                </a:solidFill>
              </a:rPr>
              <a:t>Première génération (Mark 1): 1950-1958 </a:t>
            </a:r>
            <a:endParaRPr lang="ar-SA" b="1" dirty="0">
              <a:solidFill>
                <a:schemeClr val="bg1"/>
              </a:solidFill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555776" y="1484785"/>
            <a:ext cx="6337399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7313" algn="l" defTabSz="714375">
              <a:lnSpc>
                <a:spcPct val="90000"/>
              </a:lnSpc>
              <a:spcBef>
                <a:spcPct val="20000"/>
              </a:spcBef>
            </a:pPr>
            <a:r>
              <a:rPr lang="fr-FR" sz="2800" b="1" dirty="0" smtClean="0">
                <a:solidFill>
                  <a:prstClr val="white"/>
                </a:solidFill>
              </a:rPr>
              <a:t>Les ordinateurs de cette </a:t>
            </a:r>
            <a:r>
              <a:rPr lang="fr-FR" sz="2800" b="1" dirty="0">
                <a:solidFill>
                  <a:prstClr val="white"/>
                </a:solidFill>
              </a:rPr>
              <a:t>g</a:t>
            </a:r>
            <a:r>
              <a:rPr lang="fr-FR" sz="2800" b="1" dirty="0" smtClean="0">
                <a:solidFill>
                  <a:prstClr val="white"/>
                </a:solidFill>
              </a:rPr>
              <a:t>énération </a:t>
            </a:r>
          </a:p>
          <a:p>
            <a:pPr marL="87313" algn="l" defTabSz="714375" rtl="0">
              <a:lnSpc>
                <a:spcPct val="90000"/>
              </a:lnSpc>
              <a:spcBef>
                <a:spcPct val="20000"/>
              </a:spcBef>
            </a:pPr>
            <a:r>
              <a:rPr lang="fr-FR" sz="2800" b="1" dirty="0" smtClean="0">
                <a:solidFill>
                  <a:prstClr val="white"/>
                </a:solidFill>
              </a:rPr>
              <a:t>sont caractérisés par :</a:t>
            </a:r>
          </a:p>
          <a:p>
            <a:pPr marL="87313" algn="l" defTabSz="714375" rtl="0">
              <a:lnSpc>
                <a:spcPct val="90000"/>
              </a:lnSpc>
              <a:spcBef>
                <a:spcPct val="20000"/>
              </a:spcBef>
            </a:pPr>
            <a:endParaRPr lang="fr-FR" sz="2800" b="1" dirty="0" smtClean="0">
              <a:solidFill>
                <a:prstClr val="white"/>
              </a:solidFill>
            </a:endParaRPr>
          </a:p>
          <a:p>
            <a:pPr marL="87313" algn="l" defTabSz="714375" rtl="0">
              <a:lnSpc>
                <a:spcPct val="90000"/>
              </a:lnSpc>
              <a:spcBef>
                <a:spcPct val="20000"/>
              </a:spcBef>
            </a:pPr>
            <a:r>
              <a:rPr lang="en-US" sz="2400" b="1" dirty="0" smtClean="0">
                <a:solidFill>
                  <a:prstClr val="white"/>
                </a:solidFill>
              </a:rPr>
              <a:t> 1. l’utilisation de techniques du tube à vide (Vacuum tubes)</a:t>
            </a:r>
          </a:p>
          <a:p>
            <a:pPr marL="87313" algn="l" defTabSz="714375" rtl="0">
              <a:lnSpc>
                <a:spcPct val="90000"/>
              </a:lnSpc>
              <a:spcBef>
                <a:spcPct val="20000"/>
              </a:spcBef>
            </a:pPr>
            <a:endParaRPr lang="en-US" sz="2400" b="1" dirty="0" smtClean="0">
              <a:solidFill>
                <a:prstClr val="white"/>
              </a:solidFill>
            </a:endParaRPr>
          </a:p>
          <a:p>
            <a:pPr marL="87313" algn="l" defTabSz="714375" rtl="0">
              <a:lnSpc>
                <a:spcPct val="90000"/>
              </a:lnSpc>
              <a:spcBef>
                <a:spcPct val="20000"/>
              </a:spcBef>
            </a:pPr>
            <a:r>
              <a:rPr lang="en-US" sz="2400" b="1" dirty="0" smtClean="0">
                <a:solidFill>
                  <a:prstClr val="white"/>
                </a:solidFill>
              </a:rPr>
              <a:t>2. l’utilisation des disques magnétiques au tant que support de stockage interne (Magnetic drum)</a:t>
            </a:r>
            <a:endParaRPr lang="ar-KW" sz="2800" b="1" dirty="0">
              <a:solidFill>
                <a:prstClr val="white"/>
              </a:solidFill>
            </a:endParaRPr>
          </a:p>
        </p:txBody>
      </p:sp>
      <p:pic>
        <p:nvPicPr>
          <p:cNvPr id="6" name="Picture 7" descr="z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4794993"/>
            <a:ext cx="2700337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z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071678"/>
            <a:ext cx="1965325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>
                <a:solidFill>
                  <a:prstClr val="white"/>
                </a:solidFill>
              </a:rPr>
              <a:t>19/09/2016</a:t>
            </a:r>
            <a:endParaRPr lang="ar-JO" dirty="0">
              <a:solidFill>
                <a:prstClr val="white"/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>
                <a:solidFill>
                  <a:prstClr val="white"/>
                </a:solidFill>
              </a:rPr>
              <a:t>Générations de l’ordinateur</a:t>
            </a:r>
            <a:endParaRPr lang="ar-JO" dirty="0">
              <a:solidFill>
                <a:prstClr val="white"/>
              </a:solidFill>
            </a:endParaRP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2</a:t>
            </a:fld>
            <a:endParaRPr lang="ar-J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33265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bg1"/>
                </a:solidFill>
              </a:rPr>
              <a:t>Deuxième génération 1959-1964</a:t>
            </a:r>
            <a:endParaRPr lang="ar-JO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483768" y="1628775"/>
            <a:ext cx="6409407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0363" lvl="1" algn="l" defTabSz="714375" rtl="0">
              <a:lnSpc>
                <a:spcPct val="90000"/>
              </a:lnSpc>
              <a:spcBef>
                <a:spcPct val="20000"/>
              </a:spcBef>
            </a:pPr>
            <a:r>
              <a:rPr lang="fr-FR" sz="2800" b="1" dirty="0" smtClean="0">
                <a:solidFill>
                  <a:prstClr val="white"/>
                </a:solidFill>
                <a:latin typeface="Arial" pitchFamily="34" charset="0"/>
              </a:rPr>
              <a:t>Les ordinateurs de cette génération sont caractérisés par :</a:t>
            </a:r>
          </a:p>
          <a:p>
            <a:pPr marL="360363" lvl="1" algn="l" defTabSz="714375" rtl="0">
              <a:lnSpc>
                <a:spcPct val="90000"/>
              </a:lnSpc>
              <a:spcBef>
                <a:spcPct val="20000"/>
              </a:spcBef>
            </a:pPr>
            <a:endParaRPr lang="fr-FR" sz="2800" b="1" dirty="0" smtClean="0">
              <a:solidFill>
                <a:prstClr val="white"/>
              </a:solidFill>
              <a:latin typeface="Arial" pitchFamily="34" charset="0"/>
            </a:endParaRPr>
          </a:p>
          <a:p>
            <a:pPr marL="874713" lvl="1" indent="-514350" algn="l" defTabSz="714375" rtl="0">
              <a:lnSpc>
                <a:spcPct val="90000"/>
              </a:lnSpc>
              <a:spcBef>
                <a:spcPct val="20000"/>
              </a:spcBef>
              <a:buAutoNum type="arabicPeriod"/>
            </a:pPr>
            <a:r>
              <a:rPr lang="fr-FR" sz="2800" b="1" dirty="0" smtClean="0">
                <a:solidFill>
                  <a:prstClr val="white"/>
                </a:solidFill>
                <a:latin typeface="Arial" pitchFamily="34" charset="0"/>
              </a:rPr>
              <a:t>La technique du transistor</a:t>
            </a:r>
          </a:p>
          <a:p>
            <a:pPr marL="874713" lvl="1" indent="-514350" algn="l" defTabSz="714375" rtl="0">
              <a:lnSpc>
                <a:spcPct val="90000"/>
              </a:lnSpc>
              <a:spcBef>
                <a:spcPct val="20000"/>
              </a:spcBef>
              <a:buAutoNum type="arabicPeriod"/>
            </a:pPr>
            <a:r>
              <a:rPr lang="fr-FR" sz="2800" b="1" dirty="0" smtClean="0">
                <a:solidFill>
                  <a:prstClr val="white"/>
                </a:solidFill>
                <a:latin typeface="Arial" pitchFamily="34" charset="0"/>
              </a:rPr>
              <a:t>Des fiches perforées</a:t>
            </a:r>
          </a:p>
          <a:p>
            <a:pPr marL="874713" lvl="1" indent="-514350" algn="l" defTabSz="714375" rtl="0">
              <a:lnSpc>
                <a:spcPct val="90000"/>
              </a:lnSpc>
              <a:spcBef>
                <a:spcPct val="20000"/>
              </a:spcBef>
              <a:buAutoNum type="arabicPeriod"/>
            </a:pPr>
            <a:r>
              <a:rPr lang="fr-FR" sz="2800" b="1" dirty="0" smtClean="0">
                <a:solidFill>
                  <a:prstClr val="white"/>
                </a:solidFill>
                <a:latin typeface="Arial" pitchFamily="34" charset="0"/>
              </a:rPr>
              <a:t>Disque magnétique dur </a:t>
            </a:r>
          </a:p>
          <a:p>
            <a:pPr marL="874713" lvl="1" indent="-514350" algn="l" defTabSz="714375" rtl="0">
              <a:lnSpc>
                <a:spcPct val="90000"/>
              </a:lnSpc>
              <a:spcBef>
                <a:spcPct val="20000"/>
              </a:spcBef>
              <a:buAutoNum type="arabicPeriod"/>
            </a:pPr>
            <a:r>
              <a:rPr lang="fr-FR" sz="2800" b="1" dirty="0" smtClean="0">
                <a:solidFill>
                  <a:prstClr val="white"/>
                </a:solidFill>
                <a:latin typeface="Arial" pitchFamily="34" charset="0"/>
              </a:rPr>
              <a:t>Langage de programmation</a:t>
            </a:r>
          </a:p>
          <a:p>
            <a:pPr marL="360363" lvl="1" algn="l" defTabSz="714375" rtl="0">
              <a:lnSpc>
                <a:spcPct val="90000"/>
              </a:lnSpc>
              <a:spcBef>
                <a:spcPct val="20000"/>
              </a:spcBef>
            </a:pPr>
            <a:endParaRPr lang="fr-FR" sz="2800" b="1" dirty="0" smtClean="0">
              <a:solidFill>
                <a:prstClr val="white"/>
              </a:solidFill>
              <a:latin typeface="Arial" pitchFamily="34" charset="0"/>
            </a:endParaRPr>
          </a:p>
        </p:txBody>
      </p:sp>
      <p:pic>
        <p:nvPicPr>
          <p:cNvPr id="8" name="Picture 4" descr="transisto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2608546"/>
            <a:ext cx="1730378" cy="2392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>
                <a:solidFill>
                  <a:prstClr val="white"/>
                </a:solidFill>
              </a:rPr>
              <a:t>19/09/2016</a:t>
            </a:r>
            <a:endParaRPr lang="ar-JO" dirty="0">
              <a:solidFill>
                <a:prstClr val="white"/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prstClr val="white"/>
                </a:solidFill>
              </a:rPr>
              <a:t>G</a:t>
            </a:r>
            <a:r>
              <a:rPr lang="fr-FR" dirty="0" smtClean="0">
                <a:solidFill>
                  <a:prstClr val="white"/>
                </a:solidFill>
              </a:rPr>
              <a:t>énérations de l’ordinateur </a:t>
            </a:r>
            <a:endParaRPr lang="ar-JO" dirty="0">
              <a:solidFill>
                <a:prstClr val="white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3</a:t>
            </a:fld>
            <a:endParaRPr lang="ar-J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40535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fr-FR" dirty="0" smtClean="0"/>
              <a:t>Troisième génération 1965-1971</a:t>
            </a:r>
            <a:endParaRPr lang="ar-JO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771775" y="1628775"/>
            <a:ext cx="6121400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7313" algn="l" defTabSz="714375" rtl="0">
              <a:lnSpc>
                <a:spcPct val="90000"/>
              </a:lnSpc>
              <a:spcBef>
                <a:spcPct val="20000"/>
              </a:spcBef>
            </a:pPr>
            <a:r>
              <a:rPr lang="fr-FR" sz="3600" b="1" dirty="0" smtClean="0">
                <a:solidFill>
                  <a:prstClr val="white"/>
                </a:solidFill>
              </a:rPr>
              <a:t>Les ordinateurs de cette génération sont caractérisés par : </a:t>
            </a:r>
          </a:p>
          <a:p>
            <a:pPr marL="658813" indent="-571500" algn="l" defTabSz="714375" rtl="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fr-FR" sz="3600" b="1" dirty="0" smtClean="0">
                <a:solidFill>
                  <a:prstClr val="white"/>
                </a:solidFill>
              </a:rPr>
              <a:t>Des cercles complets basées sur la silicone</a:t>
            </a:r>
          </a:p>
          <a:p>
            <a:pPr marL="658813" indent="-571500" algn="l" defTabSz="714375" rtl="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fr-FR" sz="3600" b="1" dirty="0" smtClean="0">
                <a:solidFill>
                  <a:prstClr val="white"/>
                </a:solidFill>
              </a:rPr>
              <a:t>Nouveaux langages de programmation</a:t>
            </a:r>
            <a:endParaRPr lang="ar-JO" sz="3600" b="1" dirty="0">
              <a:solidFill>
                <a:prstClr val="white"/>
              </a:solidFill>
            </a:endParaRPr>
          </a:p>
          <a:p>
            <a:pPr marL="360363" lvl="1" indent="1588" algn="justLow" defTabSz="714375">
              <a:lnSpc>
                <a:spcPct val="90000"/>
              </a:lnSpc>
              <a:spcBef>
                <a:spcPct val="20000"/>
              </a:spcBef>
            </a:pPr>
            <a:endParaRPr lang="ar-KW" sz="3600" b="1" dirty="0">
              <a:solidFill>
                <a:prstClr val="white"/>
              </a:solidFill>
            </a:endParaRPr>
          </a:p>
        </p:txBody>
      </p:sp>
      <p:pic>
        <p:nvPicPr>
          <p:cNvPr id="8" name="Picture 9" descr="TempFile113154306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85786" y="2000240"/>
            <a:ext cx="1866904" cy="1866904"/>
          </a:xfrm>
          <a:prstGeom prst="rect">
            <a:avLst/>
          </a:prstGeom>
        </p:spPr>
      </p:pic>
      <p:pic>
        <p:nvPicPr>
          <p:cNvPr id="9" name="Picture 4" descr="Integrated circui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4643446"/>
            <a:ext cx="190182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>
                <a:solidFill>
                  <a:prstClr val="white"/>
                </a:solidFill>
              </a:rPr>
              <a:t>19/09/2016</a:t>
            </a:r>
            <a:endParaRPr lang="ar-JO" dirty="0">
              <a:solidFill>
                <a:prstClr val="white"/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>
                <a:solidFill>
                  <a:prstClr val="white"/>
                </a:solidFill>
              </a:rPr>
              <a:t>Générations de l’ordinateur</a:t>
            </a:r>
            <a:endParaRPr lang="ar-JO" dirty="0">
              <a:solidFill>
                <a:prstClr val="white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4</a:t>
            </a:fld>
            <a:endParaRPr lang="ar-J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73933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pPr rtl="0"/>
            <a:r>
              <a:rPr lang="fr-FR" dirty="0" smtClean="0"/>
              <a:t>Quatrième génération : 1972-début des années 80</a:t>
            </a:r>
            <a:endParaRPr lang="ar-JO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555776" y="1484785"/>
            <a:ext cx="6480720" cy="4752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7313" algn="l" defTabSz="714375" rtl="0">
              <a:lnSpc>
                <a:spcPct val="90000"/>
              </a:lnSpc>
              <a:spcBef>
                <a:spcPct val="20000"/>
              </a:spcBef>
            </a:pPr>
            <a:r>
              <a:rPr lang="fr-FR" sz="3600" b="1" dirty="0" smtClean="0">
                <a:solidFill>
                  <a:prstClr val="white"/>
                </a:solidFill>
              </a:rPr>
              <a:t>Les ordinateurs de cette génération sont caractérisés par:</a:t>
            </a:r>
          </a:p>
          <a:p>
            <a:pPr marL="658813" indent="-571500" algn="l" defTabSz="714375" rtl="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fr-FR" sz="3600" b="1" dirty="0" smtClean="0">
              <a:solidFill>
                <a:prstClr val="white"/>
              </a:solidFill>
            </a:endParaRPr>
          </a:p>
          <a:p>
            <a:pPr marL="658813" indent="-571500" algn="l" defTabSz="714375" rtl="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fr-FR" sz="3600" b="1" dirty="0" smtClean="0">
                <a:solidFill>
                  <a:prstClr val="white"/>
                </a:solidFill>
              </a:rPr>
              <a:t>L’apparition des disquettes</a:t>
            </a:r>
          </a:p>
          <a:p>
            <a:pPr marL="658813" indent="-571500" algn="l" defTabSz="714375" rtl="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fr-FR" sz="3600" b="1" dirty="0" smtClean="0">
                <a:solidFill>
                  <a:prstClr val="white"/>
                </a:solidFill>
              </a:rPr>
              <a:t>L’apparition des programmes informatisés</a:t>
            </a:r>
          </a:p>
          <a:p>
            <a:pPr marL="658813" indent="-571500" algn="l" defTabSz="714375" rtl="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fr-FR" sz="3600" b="1" dirty="0" smtClean="0">
                <a:solidFill>
                  <a:prstClr val="white"/>
                </a:solidFill>
              </a:rPr>
              <a:t>L’apparition des</a:t>
            </a:r>
            <a:r>
              <a:rPr lang="fr-FR" sz="3600" b="1" dirty="0">
                <a:solidFill>
                  <a:prstClr val="white"/>
                </a:solidFill>
              </a:rPr>
              <a:t> </a:t>
            </a:r>
            <a:r>
              <a:rPr lang="fr-FR" sz="3600" b="1" dirty="0" smtClean="0">
                <a:solidFill>
                  <a:prstClr val="white"/>
                </a:solidFill>
              </a:rPr>
              <a:t>microprocesseurs</a:t>
            </a:r>
          </a:p>
        </p:txBody>
      </p:sp>
      <p:pic>
        <p:nvPicPr>
          <p:cNvPr id="10" name="Picture 7" descr="TempFile1131543073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07504" y="2276872"/>
            <a:ext cx="2293801" cy="2880320"/>
          </a:xfrm>
        </p:spPr>
      </p:pic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>
                <a:solidFill>
                  <a:prstClr val="white"/>
                </a:solidFill>
              </a:rPr>
              <a:t>19/9/2016</a:t>
            </a:r>
            <a:endParaRPr lang="ar-JO" dirty="0">
              <a:solidFill>
                <a:prstClr val="white"/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>
                <a:solidFill>
                  <a:prstClr val="white"/>
                </a:solidFill>
              </a:rPr>
              <a:t>Générations de l’ordinateur</a:t>
            </a:r>
            <a:endParaRPr lang="ar-JO" dirty="0">
              <a:solidFill>
                <a:prstClr val="white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5</a:t>
            </a:fld>
            <a:endParaRPr lang="ar-J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05075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fr-FR" dirty="0" smtClean="0"/>
              <a:t>Cinquième génération: début des années 80 jusqu’à nos jours</a:t>
            </a:r>
            <a:endParaRPr lang="ar-JO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571736" y="1628775"/>
            <a:ext cx="6321439" cy="4872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rmAutofit fontScale="92500" lnSpcReduction="20000"/>
          </a:bodyPr>
          <a:lstStyle/>
          <a:p>
            <a:pPr marL="360363" lvl="1" algn="l" defTabSz="714375" rtl="0">
              <a:lnSpc>
                <a:spcPct val="90000"/>
              </a:lnSpc>
              <a:spcBef>
                <a:spcPct val="20000"/>
              </a:spcBef>
            </a:pPr>
            <a:r>
              <a:rPr lang="fr-FR" sz="3000" b="1" dirty="0" smtClean="0">
                <a:solidFill>
                  <a:prstClr val="white"/>
                </a:solidFill>
              </a:rPr>
              <a:t>Les ordinateurs de cette génération sont caractérisés par :</a:t>
            </a:r>
          </a:p>
          <a:p>
            <a:pPr marL="360363" lvl="1" algn="l" defTabSz="714375" rtl="0">
              <a:lnSpc>
                <a:spcPct val="90000"/>
              </a:lnSpc>
              <a:spcBef>
                <a:spcPct val="20000"/>
              </a:spcBef>
            </a:pPr>
            <a:endParaRPr lang="fr-FR" sz="3000" b="1" dirty="0" smtClean="0">
              <a:solidFill>
                <a:prstClr val="white"/>
              </a:solidFill>
            </a:endParaRPr>
          </a:p>
          <a:p>
            <a:pPr marL="874713" lvl="1" indent="-514350" algn="l" defTabSz="714375" rtl="0">
              <a:lnSpc>
                <a:spcPct val="90000"/>
              </a:lnSpc>
              <a:spcBef>
                <a:spcPct val="20000"/>
              </a:spcBef>
              <a:buAutoNum type="arabicPeriod"/>
            </a:pPr>
            <a:r>
              <a:rPr lang="fr-FR" sz="3000" b="1" dirty="0" smtClean="0">
                <a:solidFill>
                  <a:prstClr val="white"/>
                </a:solidFill>
              </a:rPr>
              <a:t>Une intelligence artificielle</a:t>
            </a:r>
          </a:p>
          <a:p>
            <a:pPr marL="874713" lvl="1" indent="-514350" algn="l" defTabSz="714375" rtl="0">
              <a:lnSpc>
                <a:spcPct val="90000"/>
              </a:lnSpc>
              <a:spcBef>
                <a:spcPct val="20000"/>
              </a:spcBef>
              <a:buAutoNum type="arabicPeriod"/>
            </a:pPr>
            <a:r>
              <a:rPr lang="fr-FR" sz="3000" b="1" dirty="0" smtClean="0">
                <a:solidFill>
                  <a:prstClr val="white"/>
                </a:solidFill>
              </a:rPr>
              <a:t>Le dialogue et l’expression</a:t>
            </a:r>
          </a:p>
          <a:p>
            <a:pPr marL="874713" lvl="1" indent="-514350" algn="l" defTabSz="714375" rtl="0">
              <a:lnSpc>
                <a:spcPct val="90000"/>
              </a:lnSpc>
              <a:spcBef>
                <a:spcPct val="20000"/>
              </a:spcBef>
              <a:buAutoNum type="arabicPeriod"/>
            </a:pPr>
            <a:r>
              <a:rPr lang="fr-FR" sz="3000" b="1" dirty="0" smtClean="0">
                <a:solidFill>
                  <a:prstClr val="white"/>
                </a:solidFill>
              </a:rPr>
              <a:t>Interprétation des commandes</a:t>
            </a:r>
          </a:p>
          <a:p>
            <a:pPr marL="874713" lvl="1" indent="-514350" algn="l" defTabSz="714375" rtl="0">
              <a:lnSpc>
                <a:spcPct val="90000"/>
              </a:lnSpc>
              <a:spcBef>
                <a:spcPct val="20000"/>
              </a:spcBef>
              <a:buAutoNum type="arabicPeriod"/>
            </a:pPr>
            <a:r>
              <a:rPr lang="fr-FR" sz="3000" b="1" dirty="0" smtClean="0">
                <a:solidFill>
                  <a:prstClr val="white"/>
                </a:solidFill>
              </a:rPr>
              <a:t>Les portatifs</a:t>
            </a:r>
          </a:p>
          <a:p>
            <a:pPr marL="874713" lvl="1" indent="-514350" algn="l" defTabSz="714375" rtl="0">
              <a:lnSpc>
                <a:spcPct val="90000"/>
              </a:lnSpc>
              <a:spcBef>
                <a:spcPct val="20000"/>
              </a:spcBef>
              <a:buAutoNum type="arabicPeriod"/>
            </a:pPr>
            <a:r>
              <a:rPr lang="fr-FR" sz="3000" b="1" dirty="0" smtClean="0">
                <a:solidFill>
                  <a:prstClr val="white"/>
                </a:solidFill>
              </a:rPr>
              <a:t>Des services pour les personnes handicapées</a:t>
            </a:r>
          </a:p>
          <a:p>
            <a:pPr marL="874713" lvl="1" indent="-514350" algn="l" defTabSz="714375" rtl="0">
              <a:lnSpc>
                <a:spcPct val="90000"/>
              </a:lnSpc>
              <a:spcBef>
                <a:spcPct val="20000"/>
              </a:spcBef>
              <a:buAutoNum type="arabicPeriod"/>
            </a:pPr>
            <a:r>
              <a:rPr lang="fr-FR" sz="3000" b="1" dirty="0" smtClean="0">
                <a:solidFill>
                  <a:prstClr val="white"/>
                </a:solidFill>
              </a:rPr>
              <a:t>L’osmose</a:t>
            </a:r>
          </a:p>
          <a:p>
            <a:pPr marL="874713" lvl="1" indent="-514350" algn="l" defTabSz="714375" rtl="0">
              <a:lnSpc>
                <a:spcPct val="90000"/>
              </a:lnSpc>
              <a:spcBef>
                <a:spcPct val="20000"/>
              </a:spcBef>
              <a:buAutoNum type="arabicPeriod"/>
            </a:pPr>
            <a:r>
              <a:rPr lang="fr-FR" sz="3000" b="1" dirty="0" smtClean="0">
                <a:solidFill>
                  <a:prstClr val="white"/>
                </a:solidFill>
              </a:rPr>
              <a:t>Multimédia</a:t>
            </a:r>
          </a:p>
          <a:p>
            <a:pPr marL="874713" lvl="1" indent="-514350" algn="l" defTabSz="714375" rtl="0">
              <a:lnSpc>
                <a:spcPct val="90000"/>
              </a:lnSpc>
              <a:spcBef>
                <a:spcPct val="20000"/>
              </a:spcBef>
              <a:buAutoNum type="arabicPeriod"/>
            </a:pPr>
            <a:r>
              <a:rPr lang="fr-FR" sz="3000" b="1" dirty="0" smtClean="0">
                <a:solidFill>
                  <a:prstClr val="white"/>
                </a:solidFill>
              </a:rPr>
              <a:t>L’internet </a:t>
            </a:r>
          </a:p>
          <a:p>
            <a:pPr marL="360363" lvl="1" algn="l" defTabSz="714375" rtl="0">
              <a:lnSpc>
                <a:spcPct val="90000"/>
              </a:lnSpc>
              <a:spcBef>
                <a:spcPct val="20000"/>
              </a:spcBef>
            </a:pPr>
            <a:endParaRPr lang="fr-FR" sz="2800" b="1" dirty="0" smtClean="0">
              <a:solidFill>
                <a:prstClr val="white"/>
              </a:solidFill>
            </a:endParaRPr>
          </a:p>
        </p:txBody>
      </p:sp>
      <p:pic>
        <p:nvPicPr>
          <p:cNvPr id="8" name="Picture 10" descr="TempFile1131543119"/>
          <p:cNvPicPr>
            <a:picLocks noGrp="1" noChangeAspect="1" noChangeArrowheads="1"/>
          </p:cNvPicPr>
          <p:nvPr>
            <p:ph/>
          </p:nvPr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79512" y="2852936"/>
            <a:ext cx="2592288" cy="2176463"/>
          </a:xfrm>
        </p:spPr>
      </p:pic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JO" dirty="0" smtClean="0">
                <a:solidFill>
                  <a:prstClr val="white"/>
                </a:solidFill>
              </a:rPr>
              <a:t>19/9/2010</a:t>
            </a:r>
            <a:endParaRPr lang="ar-JO" dirty="0">
              <a:solidFill>
                <a:prstClr val="white"/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>
                <a:solidFill>
                  <a:prstClr val="white"/>
                </a:solidFill>
              </a:rPr>
              <a:t>Générations de l’ ordinateur</a:t>
            </a:r>
            <a:endParaRPr lang="ar-JO" dirty="0">
              <a:solidFill>
                <a:prstClr val="white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6</a:t>
            </a:fld>
            <a:endParaRPr lang="ar-J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33283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544" y="27321"/>
            <a:ext cx="8229600" cy="1143000"/>
          </a:xfrm>
        </p:spPr>
        <p:txBody>
          <a:bodyPr>
            <a:normAutofit fontScale="90000"/>
          </a:bodyPr>
          <a:lstStyle/>
          <a:p>
            <a:pPr rtl="0"/>
            <a:r>
              <a:rPr lang="fr-FR" dirty="0" smtClean="0"/>
              <a:t>L’évolution historique des indicateurs informatiques</a:t>
            </a:r>
            <a:endParaRPr lang="ar-JO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643438" y="1412776"/>
            <a:ext cx="4038600" cy="4899113"/>
          </a:xfrm>
        </p:spPr>
        <p:txBody>
          <a:bodyPr>
            <a:normAutofit fontScale="85000" lnSpcReduction="20000"/>
          </a:bodyPr>
          <a:lstStyle/>
          <a:p>
            <a:pPr algn="l" rtl="0"/>
            <a:r>
              <a:rPr lang="fr-FR" dirty="0" smtClean="0"/>
              <a:t>Rapidité de l’apprentissage</a:t>
            </a:r>
          </a:p>
          <a:p>
            <a:pPr algn="l" rtl="0"/>
            <a:r>
              <a:rPr lang="fr-FR" dirty="0" smtClean="0"/>
              <a:t>Lien avec d’autres unités complémentaires</a:t>
            </a:r>
          </a:p>
          <a:p>
            <a:pPr algn="l" rtl="0"/>
            <a:r>
              <a:rPr lang="fr-FR" dirty="0" smtClean="0"/>
              <a:t>Facilité d’utilisation</a:t>
            </a:r>
          </a:p>
          <a:p>
            <a:pPr algn="l" rtl="0"/>
            <a:r>
              <a:rPr lang="fr-FR" dirty="0" smtClean="0"/>
              <a:t>L’osmose entre les programmes</a:t>
            </a:r>
          </a:p>
          <a:p>
            <a:pPr algn="l" rtl="0"/>
            <a:r>
              <a:rPr lang="fr-FR" dirty="0" smtClean="0"/>
              <a:t>Réduction dans la consommation de l’énergie</a:t>
            </a:r>
          </a:p>
          <a:p>
            <a:pPr algn="l" rtl="0"/>
            <a:r>
              <a:rPr lang="fr-FR" dirty="0" smtClean="0"/>
              <a:t>Réduction de la panne </a:t>
            </a:r>
          </a:p>
          <a:p>
            <a:pPr algn="l" rtl="0"/>
            <a:r>
              <a:rPr lang="fr-FR" dirty="0" smtClean="0"/>
              <a:t>Évolution des programmations</a:t>
            </a:r>
          </a:p>
          <a:p>
            <a:pPr algn="l" rtl="0"/>
            <a:r>
              <a:rPr lang="fr-FR" dirty="0" smtClean="0"/>
              <a:t>L’émergence de nouveaux CD</a:t>
            </a:r>
          </a:p>
          <a:p>
            <a:pPr algn="l" rtl="0"/>
            <a:r>
              <a:rPr lang="fr-FR" dirty="0" smtClean="0"/>
              <a:t>De nouveaux domaines</a:t>
            </a:r>
          </a:p>
          <a:p>
            <a:pPr algn="l" rtl="0"/>
            <a:endParaRPr lang="ar-JO" dirty="0"/>
          </a:p>
        </p:txBody>
      </p:sp>
      <p:sp>
        <p:nvSpPr>
          <p:cNvPr id="5" name="عنصر نائب للمحتوى 4"/>
          <p:cNvSpPr>
            <a:spLocks noGrp="1"/>
          </p:cNvSpPr>
          <p:nvPr>
            <p:ph sz="half" idx="2"/>
          </p:nvPr>
        </p:nvSpPr>
        <p:spPr>
          <a:xfrm>
            <a:off x="500034" y="1412776"/>
            <a:ext cx="4038600" cy="4899113"/>
          </a:xfrm>
        </p:spPr>
        <p:txBody>
          <a:bodyPr>
            <a:normAutofit fontScale="85000" lnSpcReduction="20000"/>
          </a:bodyPr>
          <a:lstStyle/>
          <a:p>
            <a:pPr algn="l" rtl="0"/>
            <a:r>
              <a:rPr lang="fr-FR" dirty="0" smtClean="0"/>
              <a:t>Réduction de coût</a:t>
            </a:r>
          </a:p>
          <a:p>
            <a:pPr algn="l" rtl="0"/>
            <a:r>
              <a:rPr lang="fr-FR" dirty="0" smtClean="0"/>
              <a:t>Expansion de l’industrie informatique</a:t>
            </a:r>
          </a:p>
          <a:p>
            <a:pPr algn="l" rtl="0"/>
            <a:r>
              <a:rPr lang="fr-FR" dirty="0" smtClean="0"/>
              <a:t>Évolution de le capacité des ordinateurs</a:t>
            </a:r>
          </a:p>
          <a:p>
            <a:pPr algn="l" rtl="0"/>
            <a:r>
              <a:rPr lang="fr-FR" dirty="0" smtClean="0"/>
              <a:t>Évolution de le nature de l’opération</a:t>
            </a:r>
          </a:p>
          <a:p>
            <a:pPr algn="l" rtl="0"/>
            <a:r>
              <a:rPr lang="fr-FR" dirty="0" smtClean="0"/>
              <a:t>Amélioration par les compétences</a:t>
            </a:r>
          </a:p>
          <a:p>
            <a:pPr algn="l" rtl="0"/>
            <a:r>
              <a:rPr lang="fr-FR" dirty="0" smtClean="0"/>
              <a:t>Réduction de la taille</a:t>
            </a:r>
          </a:p>
          <a:p>
            <a:pPr algn="l" rtl="0"/>
            <a:r>
              <a:rPr lang="fr-FR" dirty="0" smtClean="0"/>
              <a:t>Variété de l’utilisation</a:t>
            </a:r>
          </a:p>
          <a:p>
            <a:pPr algn="l" rtl="0"/>
            <a:r>
              <a:rPr lang="fr-FR" dirty="0" smtClean="0"/>
              <a:t>Vulgarisation</a:t>
            </a:r>
          </a:p>
          <a:p>
            <a:pPr algn="l" rtl="0"/>
            <a:r>
              <a:rPr lang="fr-FR" dirty="0" smtClean="0"/>
              <a:t>Augmentation de l’utilisation de l’internet</a:t>
            </a:r>
          </a:p>
          <a:p>
            <a:pPr algn="l" rtl="0"/>
            <a:endParaRPr lang="ar-JO" dirty="0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>
                <a:solidFill>
                  <a:prstClr val="white"/>
                </a:solidFill>
              </a:rPr>
              <a:t>19/09/2016</a:t>
            </a:r>
            <a:endParaRPr lang="ar-JO" dirty="0">
              <a:solidFill>
                <a:prstClr val="white"/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>
                <a:solidFill>
                  <a:prstClr val="white"/>
                </a:solidFill>
              </a:rPr>
              <a:t>Générations de l’ordinateur</a:t>
            </a:r>
            <a:endParaRPr lang="ar-JO" dirty="0">
              <a:solidFill>
                <a:prstClr val="white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7</a:t>
            </a:fld>
            <a:endParaRPr lang="ar-J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300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3" dur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8" dur="1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1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8" dur="1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3" dur="1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8" dur="1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3" dur="1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 animBg="1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>
                <a:solidFill>
                  <a:prstClr val="white"/>
                </a:solidFill>
              </a:rPr>
              <a:t>19/09/2016</a:t>
            </a:r>
            <a:endParaRPr lang="ar-JO" dirty="0">
              <a:solidFill>
                <a:prstClr val="white"/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>
                <a:solidFill>
                  <a:prstClr val="white"/>
                </a:solidFill>
              </a:rPr>
              <a:t>Générations de l’ordinateur</a:t>
            </a:r>
            <a:endParaRPr lang="ar-JO" dirty="0">
              <a:solidFill>
                <a:prstClr val="white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8</a:t>
            </a:fld>
            <a:endParaRPr lang="ar-JO">
              <a:solidFill>
                <a:prstClr val="white"/>
              </a:solidFill>
            </a:endParaRPr>
          </a:p>
        </p:txBody>
      </p:sp>
      <p:sp>
        <p:nvSpPr>
          <p:cNvPr id="9" name="عنصر نائب للنص 8"/>
          <p:cNvSpPr>
            <a:spLocks noGrp="1"/>
          </p:cNvSpPr>
          <p:nvPr>
            <p:ph type="body" sz="quarter" idx="13"/>
          </p:nvPr>
        </p:nvSpPr>
        <p:spPr>
          <a:xfrm>
            <a:off x="2411760" y="1556792"/>
            <a:ext cx="3744093" cy="936104"/>
          </a:xfrm>
          <a:ln>
            <a:noFill/>
          </a:ln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fr-FR" dirty="0" smtClean="0">
                <a:solidFill>
                  <a:srgbClr val="FF0000"/>
                </a:solidFill>
              </a:rPr>
              <a:t>Merci pour votre écoute</a:t>
            </a:r>
            <a:endParaRPr lang="ar-JO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Program Files (x86)\Microsoft Office\MEDIA\CAGCAT10\j0285750.wmf"/>
          <p:cNvPicPr>
            <a:picLocks noGrp="1" noChangeAspect="1" noChangeArrowheads="1"/>
          </p:cNvPicPr>
          <p:nvPr>
            <p:ph type="clipArt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24944"/>
            <a:ext cx="3581846" cy="2201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883678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285</Words>
  <Application>Microsoft Office PowerPoint</Application>
  <PresentationFormat>Affichage à l'écran (4:3)</PresentationFormat>
  <Paragraphs>80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سمة Office</vt:lpstr>
      <vt:lpstr>Générations de l’ordinateur</vt:lpstr>
      <vt:lpstr>Première génération (Mark 1): 1950-1958 </vt:lpstr>
      <vt:lpstr>Deuxième génération 1959-1964</vt:lpstr>
      <vt:lpstr>Troisième génération 1965-1971</vt:lpstr>
      <vt:lpstr>Quatrième génération : 1972-début des années 80</vt:lpstr>
      <vt:lpstr>Cinquième génération: début des années 80 jusqu’à nos jours</vt:lpstr>
      <vt:lpstr>L’évolution historique des indicateurs informatiques</vt:lpstr>
      <vt:lpstr>Présentation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أجيال الحاسوب</dc:title>
  <dc:creator>arafat</dc:creator>
  <cp:lastModifiedBy>TOSHIBA</cp:lastModifiedBy>
  <cp:revision>31</cp:revision>
  <dcterms:created xsi:type="dcterms:W3CDTF">2010-09-15T14:46:41Z</dcterms:created>
  <dcterms:modified xsi:type="dcterms:W3CDTF">2016-05-03T15:02:38Z</dcterms:modified>
</cp:coreProperties>
</file>